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97" r:id="rId4"/>
    <p:sldId id="316" r:id="rId5"/>
    <p:sldId id="298" r:id="rId6"/>
    <p:sldId id="315" r:id="rId7"/>
    <p:sldId id="299" r:id="rId8"/>
    <p:sldId id="317" r:id="rId9"/>
    <p:sldId id="300" r:id="rId10"/>
    <p:sldId id="31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B4153A"/>
    <a:srgbClr val="60BD21"/>
    <a:srgbClr val="A3D8FF"/>
    <a:srgbClr val="7DA0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78" d="100"/>
          <a:sy n="78" d="100"/>
        </p:scale>
        <p:origin x="1426" y="3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A2312-25C7-428A-B7BB-320C9712CC9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4F408FC-AB08-4EC3-A322-A8A3D21A0D3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6" name="Picture 5" descr="AL_full_header_large.jpg">
            <a:extLst>
              <a:ext uri="{FF2B5EF4-FFF2-40B4-BE49-F238E27FC236}">
                <a16:creationId xmlns:a16="http://schemas.microsoft.com/office/drawing/2014/main" id="{B8DB1167-ABCE-4FBA-813B-ADB8881D9D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8129"/>
            <a:ext cx="9144000" cy="6471666"/>
          </a:xfrm>
          <a:prstGeom prst="rect">
            <a:avLst/>
          </a:prstGeom>
        </p:spPr>
      </p:pic>
    </p:spTree>
    <p:extLst>
      <p:ext uri="{BB962C8B-B14F-4D97-AF65-F5344CB8AC3E}">
        <p14:creationId xmlns:p14="http://schemas.microsoft.com/office/powerpoint/2010/main" val="248541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3" name="Picture 12" descr="AL_letterhead_A4.jpg">
            <a:extLst>
              <a:ext uri="{FF2B5EF4-FFF2-40B4-BE49-F238E27FC236}">
                <a16:creationId xmlns:a16="http://schemas.microsoft.com/office/drawing/2014/main" id="{F4A080CD-75B1-4B3B-BA11-48D6E2FCC71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1670"/>
          <a:stretch/>
        </p:blipFill>
        <p:spPr>
          <a:xfrm>
            <a:off x="0" y="0"/>
            <a:ext cx="9166110" cy="1134319"/>
          </a:xfrm>
          <a:prstGeom prst="rect">
            <a:avLst/>
          </a:prstGeom>
        </p:spPr>
      </p:pic>
      <p:pic>
        <p:nvPicPr>
          <p:cNvPr id="8" name="Picture 7" descr="footer_bg_large_4k.jpg">
            <a:extLst>
              <a:ext uri="{FF2B5EF4-FFF2-40B4-BE49-F238E27FC236}">
                <a16:creationId xmlns:a16="http://schemas.microsoft.com/office/drawing/2014/main" id="{19DA06E6-87C2-4584-A556-14AC46EEF69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81891"/>
          <a:stretch/>
        </p:blipFill>
        <p:spPr>
          <a:xfrm>
            <a:off x="0" y="6311899"/>
            <a:ext cx="9144000" cy="595483"/>
          </a:xfrm>
          <a:prstGeom prst="rect">
            <a:avLst/>
          </a:prstGeom>
        </p:spPr>
      </p:pic>
      <p:sp>
        <p:nvSpPr>
          <p:cNvPr id="9" name="Rectangle 6">
            <a:extLst>
              <a:ext uri="{FF2B5EF4-FFF2-40B4-BE49-F238E27FC236}">
                <a16:creationId xmlns:a16="http://schemas.microsoft.com/office/drawing/2014/main" id="{84296DF9-2879-4068-B014-E5E86C378EA3}"/>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600">
                <a:solidFill>
                  <a:srgbClr val="FFFFFF"/>
                </a:solidFill>
                <a:latin typeface="+mn-lt"/>
                <a:cs typeface="+mn-cs"/>
              </a:defRPr>
            </a:lvl1pPr>
          </a:lstStyle>
          <a:p>
            <a:pPr>
              <a:defRPr/>
            </a:pPr>
            <a:fld id="{8B2FC1F5-3F11-4F4C-98D3-E04A951B33C5}" type="slidenum">
              <a:rPr lang="en-GB" altLang="en-US" smtClean="0"/>
              <a:pPr>
                <a:defRPr/>
              </a:pPr>
              <a:t>‹#›</a:t>
            </a:fld>
            <a:endParaRPr lang="en-GB" altLang="en-US" dirty="0"/>
          </a:p>
        </p:txBody>
      </p:sp>
      <p:sp>
        <p:nvSpPr>
          <p:cNvPr id="10" name="Rectangle 5">
            <a:extLst>
              <a:ext uri="{FF2B5EF4-FFF2-40B4-BE49-F238E27FC236}">
                <a16:creationId xmlns:a16="http://schemas.microsoft.com/office/drawing/2014/main" id="{8DCBF99D-B33A-45E9-AE2E-94150FB07726}"/>
              </a:ext>
            </a:extLst>
          </p:cNvPr>
          <p:cNvSpPr>
            <a:spLocks noGrp="1" noChangeArrowheads="1"/>
          </p:cNvSpPr>
          <p:nvPr>
            <p:ph type="ftr" sz="quarter" idx="3"/>
          </p:nvPr>
        </p:nvSpPr>
        <p:spPr bwMode="auto">
          <a:xfrm>
            <a:off x="174736" y="6368752"/>
            <a:ext cx="5861001"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600">
                <a:solidFill>
                  <a:schemeClr val="bg1"/>
                </a:solidFill>
                <a:latin typeface="+mn-lt"/>
                <a:cs typeface="+mn-cs"/>
              </a:defRPr>
            </a:lvl1pPr>
          </a:lstStyle>
          <a:p>
            <a:pPr>
              <a:defRPr/>
            </a:pPr>
            <a:endParaRPr lang="en-GB" altLang="en-US" dirty="0"/>
          </a:p>
        </p:txBody>
      </p:sp>
      <p:sp>
        <p:nvSpPr>
          <p:cNvPr id="15" name="Rectangle 2">
            <a:extLst>
              <a:ext uri="{FF2B5EF4-FFF2-40B4-BE49-F238E27FC236}">
                <a16:creationId xmlns:a16="http://schemas.microsoft.com/office/drawing/2014/main" id="{40370392-DC31-4F8D-99C5-EB76741A6809}"/>
              </a:ext>
            </a:extLst>
          </p:cNvPr>
          <p:cNvSpPr>
            <a:spLocks noGrp="1" noChangeArrowheads="1"/>
          </p:cNvSpPr>
          <p:nvPr>
            <p:ph type="title"/>
          </p:nvPr>
        </p:nvSpPr>
        <p:spPr bwMode="auto">
          <a:xfrm>
            <a:off x="685800" y="691480"/>
            <a:ext cx="6262464"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defRPr sz="3600" b="1">
                <a:solidFill>
                  <a:srgbClr val="B4153A"/>
                </a:solidFill>
                <a:latin typeface="+mn-lt"/>
              </a:defRPr>
            </a:lvl1pPr>
          </a:lstStyle>
          <a:p>
            <a:pPr lvl="0"/>
            <a:r>
              <a:rPr lang="en-US" altLang="en-US"/>
              <a:t>Click to edit Master title style</a:t>
            </a:r>
            <a:endParaRPr lang="en-GB" altLang="en-US" dirty="0"/>
          </a:p>
        </p:txBody>
      </p:sp>
      <p:sp>
        <p:nvSpPr>
          <p:cNvPr id="16" name="Rectangle 3">
            <a:extLst>
              <a:ext uri="{FF2B5EF4-FFF2-40B4-BE49-F238E27FC236}">
                <a16:creationId xmlns:a16="http://schemas.microsoft.com/office/drawing/2014/main" id="{13BB12A6-96AC-4C64-A187-AE82A1463AAC}"/>
              </a:ext>
            </a:extLst>
          </p:cNvPr>
          <p:cNvSpPr>
            <a:spLocks noGrp="1" noChangeArrowheads="1"/>
          </p:cNvSpPr>
          <p:nvPr>
            <p:ph idx="1"/>
          </p:nvPr>
        </p:nvSpPr>
        <p:spPr bwMode="auto">
          <a:xfrm>
            <a:off x="685800" y="183448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a:buClr>
                <a:srgbClr val="C00000"/>
              </a:buClr>
              <a:defRPr sz="3200"/>
            </a:lvl1pPr>
            <a:lvl2pPr>
              <a:buClr>
                <a:srgbClr val="C00000"/>
              </a:buClr>
              <a:defRPr sz="2800"/>
            </a:lvl2pPr>
            <a:lvl3pPr>
              <a:buClr>
                <a:srgbClr val="C00000"/>
              </a:buClr>
              <a:defRPr sz="2000"/>
            </a:lvl3pPr>
            <a:lvl4pPr>
              <a:buClr>
                <a:srgbClr val="C00000"/>
              </a:buClr>
              <a:defRPr sz="1800"/>
            </a:lvl4pPr>
            <a:lvl5pPr>
              <a:buClr>
                <a:srgbClr val="C00000"/>
              </a:buClr>
              <a:defRPr sz="1800"/>
            </a:lvl5p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dirty="0"/>
          </a:p>
        </p:txBody>
      </p:sp>
    </p:spTree>
    <p:extLst>
      <p:ext uri="{BB962C8B-B14F-4D97-AF65-F5344CB8AC3E}">
        <p14:creationId xmlns:p14="http://schemas.microsoft.com/office/powerpoint/2010/main" val="2958075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C47E6-9778-4855-8D2C-46BFD6FA515B}"/>
              </a:ext>
            </a:extLst>
          </p:cNvPr>
          <p:cNvSpPr>
            <a:spLocks noGrp="1"/>
          </p:cNvSpPr>
          <p:nvPr>
            <p:ph type="title"/>
          </p:nvPr>
        </p:nvSpPr>
        <p:spPr>
          <a:xfrm>
            <a:off x="623888" y="1709739"/>
            <a:ext cx="7886700" cy="2852737"/>
          </a:xfrm>
        </p:spPr>
        <p:txBody>
          <a:bodyPr anchor="b"/>
          <a:lstStyle>
            <a:lvl1pPr>
              <a:defRPr sz="4500">
                <a:solidFill>
                  <a:srgbClr val="0070C0"/>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0963E6-B34A-4DA4-94C2-E80809C06E72}"/>
              </a:ext>
            </a:extLst>
          </p:cNvPr>
          <p:cNvSpPr>
            <a:spLocks noGrp="1"/>
          </p:cNvSpPr>
          <p:nvPr>
            <p:ph type="body" idx="1"/>
          </p:nvPr>
        </p:nvSpPr>
        <p:spPr>
          <a:xfrm>
            <a:off x="623888" y="4589464"/>
            <a:ext cx="7886700" cy="1500187"/>
          </a:xfrm>
        </p:spPr>
        <p:txBody>
          <a:bodyPr/>
          <a:lstStyle>
            <a:lvl1pPr marL="0" indent="0">
              <a:buNone/>
              <a:defRPr sz="1800">
                <a:solidFill>
                  <a:srgbClr val="60BD2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B7AEC6-6754-4FFE-B4A6-E0B43971925F}"/>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5" name="Footer Placeholder 4">
            <a:extLst>
              <a:ext uri="{FF2B5EF4-FFF2-40B4-BE49-F238E27FC236}">
                <a16:creationId xmlns:a16="http://schemas.microsoft.com/office/drawing/2014/main" id="{B44A7578-1AED-4119-A260-7E201A82B04E}"/>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0E6EEC7-93FA-4583-929D-19E5BAC4251F}"/>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
        <p:nvSpPr>
          <p:cNvPr id="8" name="TextBox 7">
            <a:extLst>
              <a:ext uri="{FF2B5EF4-FFF2-40B4-BE49-F238E27FC236}">
                <a16:creationId xmlns:a16="http://schemas.microsoft.com/office/drawing/2014/main" id="{B3D5DB54-3588-4AC0-B5FD-0B67B04CCF55}"/>
              </a:ext>
            </a:extLst>
          </p:cNvPr>
          <p:cNvSpPr txBox="1"/>
          <p:nvPr userDrawn="1"/>
        </p:nvSpPr>
        <p:spPr>
          <a:xfrm>
            <a:off x="628650" y="6311900"/>
            <a:ext cx="5603558" cy="300082"/>
          </a:xfrm>
          <a:prstGeom prst="rect">
            <a:avLst/>
          </a:prstGeom>
          <a:noFill/>
        </p:spPr>
        <p:txBody>
          <a:bodyPr wrap="square" rtlCol="0">
            <a:spAutoFit/>
          </a:bodyPr>
          <a:lstStyle/>
          <a:p>
            <a:r>
              <a:rPr lang="en-GB" sz="1350" dirty="0">
                <a:solidFill>
                  <a:srgbClr val="0070C0"/>
                </a:solidFill>
              </a:rPr>
              <a:t>Jason Anderson Teacher Education</a:t>
            </a:r>
            <a:r>
              <a:rPr lang="en-GB" sz="1350" dirty="0">
                <a:solidFill>
                  <a:srgbClr val="00B050"/>
                </a:solidFill>
              </a:rPr>
              <a:t> </a:t>
            </a:r>
            <a:r>
              <a:rPr lang="en-GB" sz="1350" dirty="0">
                <a:solidFill>
                  <a:srgbClr val="60BD21"/>
                </a:solidFill>
              </a:rPr>
              <a:t>|</a:t>
            </a:r>
            <a:r>
              <a:rPr lang="en-GB" sz="1350" dirty="0">
                <a:solidFill>
                  <a:srgbClr val="00B050"/>
                </a:solidFill>
              </a:rPr>
              <a:t> </a:t>
            </a:r>
            <a:r>
              <a:rPr lang="en-GB" sz="1350" dirty="0">
                <a:solidFill>
                  <a:srgbClr val="0070C0"/>
                </a:solidFill>
              </a:rPr>
              <a:t>www.jasonanderson.org.uk</a:t>
            </a:r>
          </a:p>
        </p:txBody>
      </p:sp>
    </p:spTree>
    <p:extLst>
      <p:ext uri="{BB962C8B-B14F-4D97-AF65-F5344CB8AC3E}">
        <p14:creationId xmlns:p14="http://schemas.microsoft.com/office/powerpoint/2010/main" val="4065640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A4136-6DBE-4017-A1BC-C1795B9FAF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40C0A2-5BF1-4BED-961F-09AC8659C70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9F455B-7C66-437F-9702-1CCE2B6A256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E742788-ABC0-4016-A2A3-6C4459E71A8F}"/>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6" name="Footer Placeholder 5">
            <a:extLst>
              <a:ext uri="{FF2B5EF4-FFF2-40B4-BE49-F238E27FC236}">
                <a16:creationId xmlns:a16="http://schemas.microsoft.com/office/drawing/2014/main" id="{80EC4E12-23DD-4A50-BB18-475D4CFF5575}"/>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01CFFE3-18F9-449F-99E7-7018A017E8CE}"/>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417011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85A83-E667-4D14-8173-DCE0FF75D6D5}"/>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19AF1D-E455-4A0C-9696-DC0BDAF94BC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6BAB6D8B-F259-4369-96B5-17C5ABBAD8BA}"/>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2B7270-A06C-4FBD-B64A-623322A70DB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7FBCFAA-5AE7-4A16-9058-DC69B7F116A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49AEBA0-65D5-498D-8D76-271817264490}"/>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8" name="Footer Placeholder 7">
            <a:extLst>
              <a:ext uri="{FF2B5EF4-FFF2-40B4-BE49-F238E27FC236}">
                <a16:creationId xmlns:a16="http://schemas.microsoft.com/office/drawing/2014/main" id="{C8B137F0-C622-443B-85D5-FD5CF2F1CAAE}"/>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889FA0DC-2DD7-4D81-A174-2750C40B7452}"/>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2541105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4791-1828-4F28-BA5D-3590125148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58DD26-8D6C-4FD6-85EF-826CA2926036}"/>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4" name="Footer Placeholder 3">
            <a:extLst>
              <a:ext uri="{FF2B5EF4-FFF2-40B4-BE49-F238E27FC236}">
                <a16:creationId xmlns:a16="http://schemas.microsoft.com/office/drawing/2014/main" id="{8273FC8C-B0DA-415E-8521-3A221DD6CBC5}"/>
              </a:ext>
            </a:extLst>
          </p:cNvPr>
          <p:cNvSpPr>
            <a:spLocks noGrp="1"/>
          </p:cNvSpPr>
          <p:nvPr>
            <p:ph type="ftr" sz="quarter" idx="11"/>
          </p:nvPr>
        </p:nvSpPr>
        <p:spPr>
          <a:xfrm>
            <a:off x="3028950" y="6356351"/>
            <a:ext cx="3086100" cy="365125"/>
          </a:xfrm>
          <a:prstGeom prst="rect">
            <a:avLst/>
          </a:prstGeom>
        </p:spPr>
        <p:txBody>
          <a:bodyPr/>
          <a:lstStyle/>
          <a:p>
            <a:r>
              <a:rPr lang="en-GB" dirty="0"/>
              <a:t>Jason Anderson Teacher Education</a:t>
            </a:r>
          </a:p>
        </p:txBody>
      </p:sp>
      <p:sp>
        <p:nvSpPr>
          <p:cNvPr id="5" name="Slide Number Placeholder 4">
            <a:extLst>
              <a:ext uri="{FF2B5EF4-FFF2-40B4-BE49-F238E27FC236}">
                <a16:creationId xmlns:a16="http://schemas.microsoft.com/office/drawing/2014/main" id="{347836ED-6E87-45F7-BEBC-D95B6135282A}"/>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149533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48DB9-24D2-4AA6-A115-DF7A65DEA002}"/>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3" name="Footer Placeholder 2">
            <a:extLst>
              <a:ext uri="{FF2B5EF4-FFF2-40B4-BE49-F238E27FC236}">
                <a16:creationId xmlns:a16="http://schemas.microsoft.com/office/drawing/2014/main" id="{8C2D5C43-937C-48D7-A99B-8C6E1D84A10E}"/>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139DD5C-7637-4B32-B769-5D0A0702EDEF}"/>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137506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1678-B068-4B6D-B0DE-F7731E73621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99D9F0-FD64-4FE6-BFF3-F50AD3D926B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DFED89-A36E-4AE9-ADA7-E3E6606C36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DE9A8AE-6C51-43C6-9748-9802630B40D4}"/>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6" name="Footer Placeholder 5">
            <a:extLst>
              <a:ext uri="{FF2B5EF4-FFF2-40B4-BE49-F238E27FC236}">
                <a16:creationId xmlns:a16="http://schemas.microsoft.com/office/drawing/2014/main" id="{26CEB8FC-51BE-47AF-A4A2-17B29317F861}"/>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FC152C0-C38C-4C15-ABB2-D45A00413A87}"/>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93427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A9F35-6CC4-4061-AB1B-507630A8345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845484-5DBD-496A-8492-DA185CE1BDC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a:extLst>
              <a:ext uri="{FF2B5EF4-FFF2-40B4-BE49-F238E27FC236}">
                <a16:creationId xmlns:a16="http://schemas.microsoft.com/office/drawing/2014/main" id="{89B027BD-7398-4F0C-81D7-2EE3A2DEF65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94EDD6F-9E33-4CB2-A9F9-E3DD7E17C7B6}"/>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6" name="Footer Placeholder 5">
            <a:extLst>
              <a:ext uri="{FF2B5EF4-FFF2-40B4-BE49-F238E27FC236}">
                <a16:creationId xmlns:a16="http://schemas.microsoft.com/office/drawing/2014/main" id="{8330A56D-66C7-4CEA-83DE-15680FDCBAED}"/>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46BDFDE-57EF-4B3A-8859-DD876D82BE0D}"/>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3377070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884A5-D87C-4726-B3AB-DBD8C078599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5E7D7C-4717-45C4-83BB-CC24C5DCA20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D43A95-27BD-4072-90B2-6B9350B21950}"/>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5" name="Footer Placeholder 4">
            <a:extLst>
              <a:ext uri="{FF2B5EF4-FFF2-40B4-BE49-F238E27FC236}">
                <a16:creationId xmlns:a16="http://schemas.microsoft.com/office/drawing/2014/main" id="{4E138D8D-C979-415A-89CD-FE9B93560777}"/>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879C139-A2B2-4820-9216-5FB0CAB7CCF9}"/>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3760143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99B45D-A615-4F76-B1C2-8020BB0F13C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152FFA-3258-41D6-9576-C6DFE239F43E}"/>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7CA9CB-3987-4A52-8001-914B71391F92}"/>
              </a:ext>
            </a:extLst>
          </p:cNvPr>
          <p:cNvSpPr>
            <a:spLocks noGrp="1"/>
          </p:cNvSpPr>
          <p:nvPr>
            <p:ph type="dt" sz="half" idx="10"/>
          </p:nvPr>
        </p:nvSpPr>
        <p:spPr>
          <a:xfrm>
            <a:off x="628650" y="6356351"/>
            <a:ext cx="2057400" cy="365125"/>
          </a:xfrm>
          <a:prstGeom prst="rect">
            <a:avLst/>
          </a:prstGeom>
        </p:spPr>
        <p:txBody>
          <a:bodyPr/>
          <a:lstStyle/>
          <a:p>
            <a:fld id="{C3442934-32FE-435D-8206-E8AD2C67D0B2}" type="datetimeFigureOut">
              <a:rPr lang="en-GB" smtClean="0"/>
              <a:t>01/07/2018</a:t>
            </a:fld>
            <a:endParaRPr lang="en-GB"/>
          </a:p>
        </p:txBody>
      </p:sp>
      <p:sp>
        <p:nvSpPr>
          <p:cNvPr id="5" name="Footer Placeholder 4">
            <a:extLst>
              <a:ext uri="{FF2B5EF4-FFF2-40B4-BE49-F238E27FC236}">
                <a16:creationId xmlns:a16="http://schemas.microsoft.com/office/drawing/2014/main" id="{8442AAE9-C733-4AC9-8653-4987733C783C}"/>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7139143-53FA-4C32-8979-02EFFFC4ED2E}"/>
              </a:ext>
            </a:extLst>
          </p:cNvPr>
          <p:cNvSpPr>
            <a:spLocks noGrp="1"/>
          </p:cNvSpPr>
          <p:nvPr>
            <p:ph type="sldNum" sz="quarter" idx="12"/>
          </p:nvPr>
        </p:nvSpPr>
        <p:spPr>
          <a:xfrm>
            <a:off x="6457950" y="6356351"/>
            <a:ext cx="2057400" cy="365125"/>
          </a:xfrm>
          <a:prstGeom prst="rect">
            <a:avLst/>
          </a:prstGeom>
        </p:spPr>
        <p:txBody>
          <a:bodyPr/>
          <a:lstStyle/>
          <a:p>
            <a:fld id="{C3C6BFC6-F34D-4625-8D28-6C4EAE7E4894}" type="slidenum">
              <a:rPr lang="en-GB" smtClean="0"/>
              <a:t>‹#›</a:t>
            </a:fld>
            <a:endParaRPr lang="en-GB"/>
          </a:p>
        </p:txBody>
      </p:sp>
    </p:spTree>
    <p:extLst>
      <p:ext uri="{BB962C8B-B14F-4D97-AF65-F5344CB8AC3E}">
        <p14:creationId xmlns:p14="http://schemas.microsoft.com/office/powerpoint/2010/main" val="280139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A7CE60-19D6-4ACB-8903-A330539315F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1B04F6-5996-430A-95B1-92D83F1083D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34111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teachingenglish.org.uk/sites/teacheng/files/pub_30510_BC%20Explore%20Actions%20Handbook%20ONLINE%20AW.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teachingenglish.org.uk/sites/teacheng/files/pub_30510_BC%20Explore%20Actions%20Handbook%20ONLINE%20AW.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teachingenglish.org.uk/sites/teacheng/files/pub_30510_BC%20Explore%20Actions%20Handbook%20ONLINE%20AW.pdf"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8D7D79AD-6DBF-406C-AB9F-A7272336DD95}"/>
              </a:ext>
            </a:extLst>
          </p:cNvPr>
          <p:cNvSpPr>
            <a:spLocks noGrp="1"/>
          </p:cNvSpPr>
          <p:nvPr>
            <p:ph type="ctrTitle"/>
          </p:nvPr>
        </p:nvSpPr>
        <p:spPr>
          <a:xfrm>
            <a:off x="755576" y="3424104"/>
            <a:ext cx="7992888" cy="2770817"/>
          </a:xfrm>
          <a:noFill/>
        </p:spPr>
        <p:txBody>
          <a:bodyPr>
            <a:normAutofit fontScale="90000"/>
          </a:bodyPr>
          <a:lstStyle/>
          <a:p>
            <a:pPr algn="l"/>
            <a:r>
              <a:rPr lang="en-GB" sz="3600" b="1" dirty="0">
                <a:solidFill>
                  <a:srgbClr val="B4153A"/>
                </a:solidFill>
                <a:latin typeface="+mn-lt"/>
              </a:rPr>
              <a:t>An introduction to teacher </a:t>
            </a:r>
            <a:br>
              <a:rPr lang="en-GB" sz="3600" b="1" dirty="0">
                <a:solidFill>
                  <a:srgbClr val="B4153A"/>
                </a:solidFill>
                <a:latin typeface="+mn-lt"/>
              </a:rPr>
            </a:br>
            <a:r>
              <a:rPr lang="en-GB" sz="3600" b="1" dirty="0">
                <a:solidFill>
                  <a:srgbClr val="B4153A"/>
                </a:solidFill>
                <a:latin typeface="+mn-lt"/>
              </a:rPr>
              <a:t>practitioner research: Workshop</a:t>
            </a:r>
            <a:br>
              <a:rPr lang="en-GB" sz="4400" b="0" dirty="0">
                <a:solidFill>
                  <a:srgbClr val="B4153A"/>
                </a:solidFill>
              </a:rPr>
            </a:br>
            <a:br>
              <a:rPr lang="en-GB" b="0" dirty="0">
                <a:solidFill>
                  <a:srgbClr val="B4153A"/>
                </a:solidFill>
              </a:rPr>
            </a:br>
            <a:r>
              <a:rPr lang="en-GB" sz="2800" b="1" dirty="0">
                <a:solidFill>
                  <a:srgbClr val="000009"/>
                </a:solidFill>
              </a:rPr>
              <a:t>Warwick/SJTU ELT Prof. Dev. Prog. 2018</a:t>
            </a:r>
            <a:br>
              <a:rPr lang="en-GB" sz="2800" b="1" dirty="0">
                <a:solidFill>
                  <a:srgbClr val="000009"/>
                </a:solidFill>
              </a:rPr>
            </a:br>
            <a:r>
              <a:rPr lang="en-GB" sz="2800" b="1" dirty="0">
                <a:solidFill>
                  <a:srgbClr val="000009"/>
                </a:solidFill>
              </a:rPr>
              <a:t>Jason Anderson</a:t>
            </a:r>
            <a:br>
              <a:rPr lang="en-GB" sz="2800" b="1" dirty="0">
                <a:solidFill>
                  <a:srgbClr val="000009"/>
                </a:solidFill>
              </a:rPr>
            </a:br>
            <a:r>
              <a:rPr lang="en-GB" sz="2800" b="1" dirty="0">
                <a:solidFill>
                  <a:srgbClr val="000009"/>
                </a:solidFill>
              </a:rPr>
              <a:t>j.anderson.8@warwick.ac.uk   </a:t>
            </a:r>
            <a:r>
              <a:rPr lang="en-GB" sz="2200" b="0" dirty="0">
                <a:solidFill>
                  <a:srgbClr val="000009"/>
                </a:solidFill>
              </a:rPr>
              <a:t>	                  </a:t>
            </a:r>
            <a:endParaRPr lang="en-GB" b="1" dirty="0">
              <a:solidFill>
                <a:srgbClr val="C00000"/>
              </a:solidFill>
            </a:endParaRPr>
          </a:p>
        </p:txBody>
      </p:sp>
      <p:pic>
        <p:nvPicPr>
          <p:cNvPr id="3" name="Picture 2" descr="Image result for shanghai jiao tong university">
            <a:extLst>
              <a:ext uri="{FF2B5EF4-FFF2-40B4-BE49-F238E27FC236}">
                <a16:creationId xmlns:a16="http://schemas.microsoft.com/office/drawing/2014/main" id="{F3EB7DC0-672A-463C-B6F3-24F4C0A348B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8609" y="4704969"/>
            <a:ext cx="971550" cy="971550"/>
          </a:xfrm>
          <a:prstGeom prst="rect">
            <a:avLst/>
          </a:prstGeom>
          <a:noFill/>
          <a:ln>
            <a:noFill/>
          </a:ln>
        </p:spPr>
      </p:pic>
    </p:spTree>
    <p:extLst>
      <p:ext uri="{BB962C8B-B14F-4D97-AF65-F5344CB8AC3E}">
        <p14:creationId xmlns:p14="http://schemas.microsoft.com/office/powerpoint/2010/main" val="2259314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875795"/>
            <a:ext cx="7886700" cy="579754"/>
          </a:xfrm>
        </p:spPr>
        <p:txBody>
          <a:bodyPr>
            <a:normAutofit fontScale="90000"/>
          </a:bodyPr>
          <a:lstStyle/>
          <a:p>
            <a:r>
              <a:rPr lang="en-GB" dirty="0"/>
              <a:t>Principles and ground rules for the program</a:t>
            </a:r>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628650" y="1511694"/>
            <a:ext cx="8113014" cy="4608690"/>
          </a:xfrm>
        </p:spPr>
        <p:txBody>
          <a:bodyPr>
            <a:normAutofit/>
          </a:bodyPr>
          <a:lstStyle/>
          <a:p>
            <a:pPr marL="0" indent="0">
              <a:buNone/>
            </a:pPr>
            <a:r>
              <a:rPr lang="en-GB" dirty="0"/>
              <a:t>1. </a:t>
            </a:r>
            <a:r>
              <a:rPr lang="en-GB" b="1" dirty="0"/>
              <a:t>Mobile phones and other devices: </a:t>
            </a:r>
            <a:r>
              <a:rPr lang="en-GB" dirty="0"/>
              <a:t>Please use only when asked to do so, and only for learning purposes.</a:t>
            </a:r>
          </a:p>
          <a:p>
            <a:pPr marL="0" indent="0">
              <a:buNone/>
            </a:pPr>
            <a:r>
              <a:rPr lang="en-GB" dirty="0"/>
              <a:t>2. </a:t>
            </a:r>
            <a:r>
              <a:rPr lang="en-GB" b="1" dirty="0"/>
              <a:t>Laptops: </a:t>
            </a:r>
            <a:r>
              <a:rPr lang="en-GB" dirty="0"/>
              <a:t>Keep them closed. We will provide handouts and make PowerPoint slides available after the sessions. We prefer you to participate and interact with each other.</a:t>
            </a:r>
          </a:p>
          <a:p>
            <a:pPr marL="0" indent="0">
              <a:buNone/>
            </a:pPr>
            <a:r>
              <a:rPr lang="en-GB" dirty="0"/>
              <a:t>3. </a:t>
            </a:r>
            <a:r>
              <a:rPr lang="en-GB" b="1" dirty="0"/>
              <a:t>Eating and drinking: </a:t>
            </a:r>
            <a:r>
              <a:rPr lang="en-GB" dirty="0"/>
              <a:t>Only water in the classrooms.</a:t>
            </a:r>
          </a:p>
          <a:p>
            <a:pPr marL="0" indent="0">
              <a:buNone/>
            </a:pPr>
            <a:r>
              <a:rPr lang="en-GB" dirty="0"/>
              <a:t>4. </a:t>
            </a:r>
            <a:r>
              <a:rPr lang="en-GB" b="1" dirty="0"/>
              <a:t>Visiting the toilet: </a:t>
            </a:r>
            <a:r>
              <a:rPr lang="en-GB" dirty="0"/>
              <a:t>No need to ask permission. Be as quick as you can, but don’t take phones – use them only during breaks.</a:t>
            </a:r>
          </a:p>
          <a:p>
            <a:pPr marL="0" indent="0">
              <a:buNone/>
            </a:pPr>
            <a:r>
              <a:rPr lang="en-GB" dirty="0"/>
              <a:t>5. There is no such thing as a silly question – all questions are good.</a:t>
            </a:r>
          </a:p>
          <a:p>
            <a:pPr marL="0" indent="0">
              <a:buNone/>
            </a:pPr>
            <a:r>
              <a:rPr lang="en-GB" dirty="0"/>
              <a:t>6. Please respect breaktimes for the trainers – we need the time to prepare and rest.</a:t>
            </a:r>
          </a:p>
          <a:p>
            <a:pPr marL="0" indent="0">
              <a:buNone/>
            </a:pPr>
            <a:r>
              <a:rPr lang="en-GB" dirty="0"/>
              <a:t>7. There is no hierarchy in the training classroom – we are all equals.</a:t>
            </a:r>
          </a:p>
          <a:p>
            <a:r>
              <a:rPr lang="en-GB" dirty="0"/>
              <a:t>Would you like to add anything?</a:t>
            </a:r>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2</a:t>
            </a:fld>
            <a:endParaRPr lang="en-GB" altLang="en-US" dirty="0"/>
          </a:p>
        </p:txBody>
      </p:sp>
    </p:spTree>
    <p:extLst>
      <p:ext uri="{BB962C8B-B14F-4D97-AF65-F5344CB8AC3E}">
        <p14:creationId xmlns:p14="http://schemas.microsoft.com/office/powerpoint/2010/main" val="2616943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US" dirty="0"/>
              <a:t>Aims of session</a:t>
            </a:r>
            <a:endParaRPr lang="en-GB" dirty="0"/>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628650" y="1511694"/>
            <a:ext cx="8113014" cy="4608690"/>
          </a:xfrm>
        </p:spPr>
        <p:txBody>
          <a:bodyPr>
            <a:normAutofit fontScale="92500" lnSpcReduction="10000"/>
          </a:bodyPr>
          <a:lstStyle/>
          <a:p>
            <a:pPr marL="514350" lvl="0" indent="-514350">
              <a:buFont typeface="+mj-lt"/>
              <a:buAutoNum type="arabicPeriod"/>
            </a:pPr>
            <a:r>
              <a:rPr lang="en-US" sz="2800" dirty="0"/>
              <a:t>To reflect on our successes as teachers</a:t>
            </a:r>
            <a:endParaRPr lang="en-GB" sz="2800" dirty="0"/>
          </a:p>
          <a:p>
            <a:pPr marL="514350" lvl="0" indent="-514350">
              <a:buFont typeface="+mj-lt"/>
              <a:buAutoNum type="arabicPeriod"/>
            </a:pPr>
            <a:r>
              <a:rPr lang="en-US" sz="2800" dirty="0"/>
              <a:t>To share our successes with colleagues</a:t>
            </a:r>
            <a:endParaRPr lang="en-GB" sz="2800" dirty="0"/>
          </a:p>
          <a:p>
            <a:pPr marL="514350" lvl="0" indent="-514350">
              <a:buFont typeface="+mj-lt"/>
              <a:buAutoNum type="arabicPeriod"/>
            </a:pPr>
            <a:r>
              <a:rPr lang="en-US" sz="2800" dirty="0"/>
              <a:t>To learn about exploratory action research: what is it and what does it involve</a:t>
            </a:r>
            <a:endParaRPr lang="en-GB" sz="2800" dirty="0"/>
          </a:p>
          <a:p>
            <a:pPr marL="514350" lvl="0" indent="-514350">
              <a:buFont typeface="+mj-lt"/>
              <a:buAutoNum type="arabicPeriod"/>
            </a:pPr>
            <a:r>
              <a:rPr lang="en-US" sz="2800" dirty="0"/>
              <a:t>To learn about how one teacher solved a problem in her own classroom through exploratory action research</a:t>
            </a:r>
            <a:endParaRPr lang="en-GB" sz="2800" dirty="0"/>
          </a:p>
          <a:p>
            <a:pPr marL="514350" lvl="0" indent="-514350">
              <a:buFont typeface="+mj-lt"/>
              <a:buAutoNum type="arabicPeriod"/>
            </a:pPr>
            <a:r>
              <a:rPr lang="en-US" sz="2800" dirty="0"/>
              <a:t>To identify puzzles and problems in our own classrooms</a:t>
            </a:r>
            <a:endParaRPr lang="en-GB" sz="2800" dirty="0"/>
          </a:p>
          <a:p>
            <a:pPr marL="514350" lvl="0" indent="-514350">
              <a:buFont typeface="+mj-lt"/>
              <a:buAutoNum type="arabicPeriod"/>
            </a:pPr>
            <a:r>
              <a:rPr lang="en-US" sz="2800" dirty="0"/>
              <a:t>To share and compare our puzzles and problems</a:t>
            </a:r>
            <a:endParaRPr lang="en-GB" sz="2800" dirty="0"/>
          </a:p>
          <a:p>
            <a:pPr marL="514350" lvl="0" indent="-514350">
              <a:buFont typeface="+mj-lt"/>
              <a:buAutoNum type="arabicPeriod"/>
            </a:pPr>
            <a:r>
              <a:rPr lang="en-US" sz="2800" dirty="0"/>
              <a:t>To begin developing questions for exploration</a:t>
            </a:r>
            <a:endParaRPr lang="en-GB" sz="2800" dirty="0"/>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3</a:t>
            </a:fld>
            <a:endParaRPr lang="en-GB" altLang="en-US" dirty="0"/>
          </a:p>
        </p:txBody>
      </p:sp>
    </p:spTree>
    <p:extLst>
      <p:ext uri="{BB962C8B-B14F-4D97-AF65-F5344CB8AC3E}">
        <p14:creationId xmlns:p14="http://schemas.microsoft.com/office/powerpoint/2010/main" val="3302260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clipart face imagining">
            <a:extLst>
              <a:ext uri="{FF2B5EF4-FFF2-40B4-BE49-F238E27FC236}">
                <a16:creationId xmlns:a16="http://schemas.microsoft.com/office/drawing/2014/main" id="{0FA11E8E-A301-4FB6-BA97-D86C10BF6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9743"/>
            <a:ext cx="1867190" cy="2800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US" dirty="0"/>
              <a:t>Thinking about success</a:t>
            </a:r>
            <a:endParaRPr lang="en-GB" dirty="0"/>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1867190" y="1488127"/>
            <a:ext cx="6909915" cy="4608690"/>
          </a:xfrm>
        </p:spPr>
        <p:txBody>
          <a:bodyPr>
            <a:normAutofit/>
          </a:bodyPr>
          <a:lstStyle/>
          <a:p>
            <a:pPr marL="0" indent="0">
              <a:buNone/>
            </a:pPr>
            <a:r>
              <a:rPr lang="en-US" sz="2400" dirty="0"/>
              <a:t>Think about a recent successful experience / activity in your classroom. Imagine it in your mind’s eye. </a:t>
            </a:r>
            <a:endParaRPr lang="en-GB" sz="2400" dirty="0"/>
          </a:p>
          <a:p>
            <a:pPr marL="0" indent="0">
              <a:buNone/>
            </a:pPr>
            <a:endParaRPr lang="en-US" sz="2400" dirty="0"/>
          </a:p>
          <a:p>
            <a:pPr marL="0" indent="0">
              <a:buNone/>
            </a:pPr>
            <a:r>
              <a:rPr lang="en-US" sz="2400" dirty="0"/>
              <a:t>Then tell another teacher:</a:t>
            </a:r>
            <a:endParaRPr lang="en-GB" sz="2400" dirty="0"/>
          </a:p>
          <a:p>
            <a:r>
              <a:rPr lang="en-US" sz="2400" dirty="0"/>
              <a:t>How do you know it was successful? </a:t>
            </a:r>
            <a:endParaRPr lang="en-GB" sz="2400" dirty="0"/>
          </a:p>
          <a:p>
            <a:r>
              <a:rPr lang="en-US" sz="2400" dirty="0"/>
              <a:t>What did you see, hear and feel that told you it was successful?</a:t>
            </a:r>
            <a:endParaRPr lang="en-GB" sz="2400" dirty="0"/>
          </a:p>
          <a:p>
            <a:pPr marL="0" indent="0">
              <a:buNone/>
            </a:pPr>
            <a:endParaRPr lang="en-GB" dirty="0"/>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4</a:t>
            </a:fld>
            <a:endParaRPr lang="en-GB" altLang="en-US" dirty="0"/>
          </a:p>
        </p:txBody>
      </p:sp>
    </p:spTree>
    <p:extLst>
      <p:ext uri="{BB962C8B-B14F-4D97-AF65-F5344CB8AC3E}">
        <p14:creationId xmlns:p14="http://schemas.microsoft.com/office/powerpoint/2010/main" val="233789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GB" dirty="0"/>
              <a:t>Put them in the correct order</a:t>
            </a:r>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5</a:t>
            </a:fld>
            <a:endParaRPr lang="en-GB" altLang="en-US" dirty="0"/>
          </a:p>
        </p:txBody>
      </p:sp>
      <p:sp>
        <p:nvSpPr>
          <p:cNvPr id="4" name="TextBox 3">
            <a:extLst>
              <a:ext uri="{FF2B5EF4-FFF2-40B4-BE49-F238E27FC236}">
                <a16:creationId xmlns:a16="http://schemas.microsoft.com/office/drawing/2014/main" id="{7277E7B3-212F-4122-8E56-3E0F2D6389EE}"/>
              </a:ext>
            </a:extLst>
          </p:cNvPr>
          <p:cNvSpPr txBox="1"/>
          <p:nvPr/>
        </p:nvSpPr>
        <p:spPr>
          <a:xfrm>
            <a:off x="4460318" y="1864119"/>
            <a:ext cx="4423639" cy="2862322"/>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wrap="square" rtlCol="0">
            <a:spAutoFit/>
          </a:bodyPr>
          <a:lstStyle/>
          <a:p>
            <a:pPr lvl="1"/>
            <a:r>
              <a:rPr lang="en-GB" b="1" dirty="0"/>
              <a:t>Analyse</a:t>
            </a:r>
            <a:r>
              <a:rPr lang="en-US" b="1" dirty="0"/>
              <a:t> and reflect </a:t>
            </a:r>
          </a:p>
          <a:p>
            <a:pPr lvl="1"/>
            <a:r>
              <a:rPr lang="en-US" b="1" dirty="0"/>
              <a:t>[answer questions on the basis of data]</a:t>
            </a:r>
            <a:endParaRPr lang="en-GB" b="1" dirty="0"/>
          </a:p>
          <a:p>
            <a:pPr lvl="1"/>
            <a:r>
              <a:rPr lang="en-US" dirty="0"/>
              <a:t>This is the stage where you </a:t>
            </a:r>
            <a:r>
              <a:rPr lang="en-GB" dirty="0"/>
              <a:t>analyse</a:t>
            </a:r>
            <a:r>
              <a:rPr lang="en-US" dirty="0"/>
              <a:t> the entire process and reflect on what has happened. Here is where you will be able to clarify the puzzling or challenging situation you identified in order to later make an action plan if needed.  </a:t>
            </a:r>
            <a:endParaRPr lang="en-GB" dirty="0"/>
          </a:p>
          <a:p>
            <a:endParaRPr lang="en-GB" dirty="0"/>
          </a:p>
        </p:txBody>
      </p:sp>
      <p:sp>
        <p:nvSpPr>
          <p:cNvPr id="7" name="TextBox 6">
            <a:extLst>
              <a:ext uri="{FF2B5EF4-FFF2-40B4-BE49-F238E27FC236}">
                <a16:creationId xmlns:a16="http://schemas.microsoft.com/office/drawing/2014/main" id="{81826199-F71A-4BAF-9F50-DE5673F43392}"/>
              </a:ext>
            </a:extLst>
          </p:cNvPr>
          <p:cNvSpPr txBox="1"/>
          <p:nvPr/>
        </p:nvSpPr>
        <p:spPr>
          <a:xfrm>
            <a:off x="260043" y="1411088"/>
            <a:ext cx="3924290" cy="203132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en-US" b="1" dirty="0"/>
              <a:t>Explore </a:t>
            </a:r>
          </a:p>
          <a:p>
            <a:r>
              <a:rPr lang="en-US" b="1" dirty="0"/>
              <a:t>[gather data]</a:t>
            </a:r>
            <a:endParaRPr lang="en-GB" b="1" dirty="0"/>
          </a:p>
          <a:p>
            <a:r>
              <a:rPr lang="en-US" dirty="0"/>
              <a:t>Here you collect data to clarify the situation you identified. The important thing is to gather data carefully and later interpret it effectively. </a:t>
            </a:r>
            <a:endParaRPr lang="en-GB" dirty="0"/>
          </a:p>
          <a:p>
            <a:endParaRPr lang="en-GB" dirty="0"/>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780873" y="3215926"/>
            <a:ext cx="4048052" cy="2559043"/>
          </a:xfrm>
          <a:solidFill>
            <a:schemeClr val="accent1">
              <a:lumMod val="40000"/>
              <a:lumOff val="60000"/>
            </a:schemeClr>
          </a:solidFill>
          <a:effectLst>
            <a:outerShdw blurRad="50800" dist="38100" dir="2700000" algn="tl" rotWithShape="0">
              <a:prstClr val="black">
                <a:alpha val="40000"/>
              </a:prstClr>
            </a:outerShdw>
          </a:effectLst>
        </p:spPr>
        <p:txBody>
          <a:bodyPr>
            <a:normAutofit fontScale="92500" lnSpcReduction="20000"/>
          </a:bodyPr>
          <a:lstStyle/>
          <a:p>
            <a:pPr marL="0" indent="0">
              <a:lnSpc>
                <a:spcPct val="120000"/>
              </a:lnSpc>
              <a:buNone/>
            </a:pPr>
            <a:r>
              <a:rPr lang="en-US" sz="1800" b="1" dirty="0"/>
              <a:t>Plan to explore </a:t>
            </a:r>
          </a:p>
          <a:p>
            <a:pPr marL="0" indent="0">
              <a:lnSpc>
                <a:spcPct val="120000"/>
              </a:lnSpc>
              <a:buNone/>
            </a:pPr>
            <a:r>
              <a:rPr lang="en-US" sz="1800" b="1" dirty="0"/>
              <a:t>[plan questions and how to get data]</a:t>
            </a:r>
            <a:endParaRPr lang="en-GB" sz="1800" b="1" dirty="0"/>
          </a:p>
          <a:p>
            <a:pPr marL="0" indent="0">
              <a:lnSpc>
                <a:spcPct val="120000"/>
              </a:lnSpc>
              <a:buNone/>
            </a:pPr>
            <a:r>
              <a:rPr lang="en-US" sz="1800" dirty="0"/>
              <a:t>This is the stage where you review your practice and decide on an area or situation you will focus on. Here you also think about the questions that need to be answered and you plan how to collect evidence to answer the questions being asked. </a:t>
            </a:r>
            <a:endParaRPr lang="en-GB" sz="1800" dirty="0"/>
          </a:p>
          <a:p>
            <a:pPr marL="0" indent="0">
              <a:buNone/>
            </a:pPr>
            <a:endParaRPr lang="en-GB" sz="1600" dirty="0"/>
          </a:p>
          <a:p>
            <a:pPr marL="0" indent="0">
              <a:buNone/>
            </a:pPr>
            <a:endParaRPr lang="en-GB" sz="1600" dirty="0"/>
          </a:p>
          <a:p>
            <a:pPr marL="0" indent="0">
              <a:buClr>
                <a:srgbClr val="C00000"/>
              </a:buClr>
              <a:buNone/>
            </a:pPr>
            <a:endParaRPr lang="en-GB" sz="2400" dirty="0"/>
          </a:p>
        </p:txBody>
      </p:sp>
      <p:sp>
        <p:nvSpPr>
          <p:cNvPr id="8" name="Rectangle 7">
            <a:extLst>
              <a:ext uri="{FF2B5EF4-FFF2-40B4-BE49-F238E27FC236}">
                <a16:creationId xmlns:a16="http://schemas.microsoft.com/office/drawing/2014/main" id="{193FAE29-69F1-411E-9336-34F5C1A11A61}"/>
              </a:ext>
            </a:extLst>
          </p:cNvPr>
          <p:cNvSpPr/>
          <p:nvPr/>
        </p:nvSpPr>
        <p:spPr>
          <a:xfrm>
            <a:off x="275280" y="5893158"/>
            <a:ext cx="8240070" cy="369332"/>
          </a:xfrm>
          <a:prstGeom prst="rect">
            <a:avLst/>
          </a:prstGeom>
        </p:spPr>
        <p:txBody>
          <a:bodyPr wrap="square">
            <a:spAutoFit/>
          </a:bodyPr>
          <a:lstStyle/>
          <a:p>
            <a:pPr algn="ctr">
              <a:spcAft>
                <a:spcPts val="0"/>
              </a:spcAft>
              <a:tabLst>
                <a:tab pos="2865755" algn="ctr"/>
                <a:tab pos="5731510" algn="r"/>
              </a:tabLst>
            </a:pPr>
            <a:r>
              <a:rPr lang="en-GB" i="1" dirty="0">
                <a:latin typeface="Calibri" panose="020F0502020204030204" pitchFamily="34" charset="0"/>
                <a:ea typeface="Calibri" panose="020F0502020204030204" pitchFamily="34" charset="0"/>
                <a:cs typeface="Times New Roman" panose="02020603050405020304" pitchFamily="18" charset="0"/>
              </a:rPr>
              <a:t>From:</a:t>
            </a:r>
            <a:r>
              <a:rPr lang="en-GB" b="1" i="1" dirty="0">
                <a:latin typeface="Calibri" panose="020F0502020204030204" pitchFamily="34" charset="0"/>
                <a:ea typeface="Calibri" panose="020F0502020204030204" pitchFamily="34" charset="0"/>
                <a:cs typeface="Times New Roman" panose="02020603050405020304" pitchFamily="18" charset="0"/>
              </a:rPr>
              <a:t> Smith and Rebolledo © 2018  </a:t>
            </a:r>
            <a:r>
              <a:rPr lang="en-GB" b="1"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A Handbook for Exploratory Action Research</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447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GB" dirty="0"/>
              <a:t>Put them in the correct order</a:t>
            </a:r>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6</a:t>
            </a:fld>
            <a:endParaRPr lang="en-GB" altLang="en-US" dirty="0"/>
          </a:p>
        </p:txBody>
      </p:sp>
      <p:sp>
        <p:nvSpPr>
          <p:cNvPr id="7" name="TextBox 6">
            <a:extLst>
              <a:ext uri="{FF2B5EF4-FFF2-40B4-BE49-F238E27FC236}">
                <a16:creationId xmlns:a16="http://schemas.microsoft.com/office/drawing/2014/main" id="{81826199-F71A-4BAF-9F50-DE5673F43392}"/>
              </a:ext>
            </a:extLst>
          </p:cNvPr>
          <p:cNvSpPr txBox="1"/>
          <p:nvPr/>
        </p:nvSpPr>
        <p:spPr>
          <a:xfrm>
            <a:off x="371684" y="3396587"/>
            <a:ext cx="3924290" cy="1477328"/>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en-US" b="1" dirty="0"/>
              <a:t>Plan [to change]</a:t>
            </a:r>
            <a:endParaRPr lang="en-GB" dirty="0"/>
          </a:p>
          <a:p>
            <a:r>
              <a:rPr lang="en-US" b="1" dirty="0"/>
              <a:t> </a:t>
            </a:r>
            <a:r>
              <a:rPr lang="en-US" dirty="0"/>
              <a:t>In this stage you decide what to </a:t>
            </a:r>
          </a:p>
          <a:p>
            <a:r>
              <a:rPr lang="en-US" dirty="0"/>
              <a:t>change and plan how to collect </a:t>
            </a:r>
          </a:p>
          <a:p>
            <a:r>
              <a:rPr lang="en-US" dirty="0"/>
              <a:t>further data to see what happens. </a:t>
            </a:r>
            <a:endParaRPr lang="en-GB" dirty="0"/>
          </a:p>
          <a:p>
            <a:endParaRPr lang="en-GB" dirty="0"/>
          </a:p>
        </p:txBody>
      </p:sp>
      <p:sp>
        <p:nvSpPr>
          <p:cNvPr id="8" name="TextBox 7">
            <a:extLst>
              <a:ext uri="{FF2B5EF4-FFF2-40B4-BE49-F238E27FC236}">
                <a16:creationId xmlns:a16="http://schemas.microsoft.com/office/drawing/2014/main" id="{98DD0117-4D15-4680-8FC3-5B2B3E285C7E}"/>
              </a:ext>
            </a:extLst>
          </p:cNvPr>
          <p:cNvSpPr txBox="1"/>
          <p:nvPr/>
        </p:nvSpPr>
        <p:spPr>
          <a:xfrm>
            <a:off x="379289" y="1342027"/>
            <a:ext cx="4327081" cy="1200329"/>
          </a:xfrm>
          <a:prstGeom prst="rect">
            <a:avLst/>
          </a:prstGeom>
          <a:solidFill>
            <a:srgbClr val="FFCCFF"/>
          </a:solidFill>
          <a:effectLst>
            <a:outerShdw blurRad="50800" dist="38100" dir="2700000" algn="tl" rotWithShape="0">
              <a:prstClr val="black">
                <a:alpha val="40000"/>
              </a:prstClr>
            </a:outerShdw>
          </a:effectLst>
        </p:spPr>
        <p:txBody>
          <a:bodyPr wrap="square" rtlCol="0">
            <a:spAutoFit/>
          </a:bodyPr>
          <a:lstStyle/>
          <a:p>
            <a:r>
              <a:rPr lang="en-US" b="1" dirty="0"/>
              <a:t>Observe [see what happens – with data]</a:t>
            </a:r>
            <a:endParaRPr lang="en-GB" dirty="0"/>
          </a:p>
          <a:p>
            <a:r>
              <a:rPr lang="en-US" dirty="0"/>
              <a:t>You collect data either while the intervention is taking place or after it, </a:t>
            </a:r>
          </a:p>
          <a:p>
            <a:r>
              <a:rPr lang="en-US" dirty="0"/>
              <a:t>and you </a:t>
            </a:r>
            <a:r>
              <a:rPr lang="en-US" dirty="0" err="1"/>
              <a:t>analyse</a:t>
            </a:r>
            <a:r>
              <a:rPr lang="en-US" dirty="0"/>
              <a:t> it.</a:t>
            </a:r>
            <a:endParaRPr lang="en-GB" dirty="0"/>
          </a:p>
        </p:txBody>
      </p:sp>
      <p:sp>
        <p:nvSpPr>
          <p:cNvPr id="4" name="TextBox 3">
            <a:extLst>
              <a:ext uri="{FF2B5EF4-FFF2-40B4-BE49-F238E27FC236}">
                <a16:creationId xmlns:a16="http://schemas.microsoft.com/office/drawing/2014/main" id="{7277E7B3-212F-4122-8E56-3E0F2D6389EE}"/>
              </a:ext>
            </a:extLst>
          </p:cNvPr>
          <p:cNvSpPr txBox="1"/>
          <p:nvPr/>
        </p:nvSpPr>
        <p:spPr>
          <a:xfrm>
            <a:off x="3803558" y="4427284"/>
            <a:ext cx="4423639" cy="1200329"/>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US" b="1" dirty="0"/>
              <a:t>Act [implement the change]</a:t>
            </a:r>
            <a:endParaRPr lang="en-GB" dirty="0"/>
          </a:p>
          <a:p>
            <a:r>
              <a:rPr lang="en-US" dirty="0"/>
              <a:t> You apply the change (‘intervention’) you have planned. </a:t>
            </a:r>
            <a:endParaRPr lang="en-GB" dirty="0"/>
          </a:p>
          <a:p>
            <a:endParaRPr lang="en-GB" dirty="0"/>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4159984" y="1942191"/>
            <a:ext cx="3580381" cy="1841053"/>
          </a:xfrm>
          <a:solidFill>
            <a:schemeClr val="accent1">
              <a:lumMod val="40000"/>
              <a:lumOff val="60000"/>
            </a:schemeClr>
          </a:solidFill>
          <a:effectLst>
            <a:outerShdw blurRad="50800" dist="38100" dir="2700000" algn="tl" rotWithShape="0">
              <a:prstClr val="black">
                <a:alpha val="40000"/>
              </a:prstClr>
            </a:outerShdw>
          </a:effectLst>
        </p:spPr>
        <p:txBody>
          <a:bodyPr>
            <a:normAutofit/>
          </a:bodyPr>
          <a:lstStyle/>
          <a:p>
            <a:pPr marL="0" indent="0">
              <a:buNone/>
            </a:pPr>
            <a:r>
              <a:rPr lang="en-US" sz="1800" b="1" dirty="0"/>
              <a:t>Reflect [interpret what occurred]</a:t>
            </a:r>
            <a:endParaRPr lang="en-GB" sz="1800" dirty="0"/>
          </a:p>
          <a:p>
            <a:pPr marL="0" indent="0">
              <a:buNone/>
            </a:pPr>
            <a:r>
              <a:rPr lang="en-US" sz="1800" dirty="0"/>
              <a:t>This is the stage where you interpret what has happened, reflecting particularly on the effects of the intervention and considering any further actions in the future. </a:t>
            </a:r>
            <a:endParaRPr lang="en-GB" sz="1800" dirty="0"/>
          </a:p>
          <a:p>
            <a:pPr marL="0" indent="0">
              <a:buNone/>
            </a:pPr>
            <a:endParaRPr lang="en-GB" sz="1600" dirty="0"/>
          </a:p>
          <a:p>
            <a:pPr marL="0" indent="0">
              <a:buNone/>
            </a:pPr>
            <a:endParaRPr lang="en-GB" sz="1600" dirty="0"/>
          </a:p>
          <a:p>
            <a:pPr marL="0" indent="0">
              <a:buClr>
                <a:srgbClr val="C00000"/>
              </a:buClr>
              <a:buNone/>
            </a:pPr>
            <a:endParaRPr lang="en-GB" sz="2400" dirty="0"/>
          </a:p>
        </p:txBody>
      </p:sp>
      <p:sp>
        <p:nvSpPr>
          <p:cNvPr id="9" name="Rectangle 8">
            <a:extLst>
              <a:ext uri="{FF2B5EF4-FFF2-40B4-BE49-F238E27FC236}">
                <a16:creationId xmlns:a16="http://schemas.microsoft.com/office/drawing/2014/main" id="{08C2103B-712C-47ED-9801-DEBD7D07AD1A}"/>
              </a:ext>
            </a:extLst>
          </p:cNvPr>
          <p:cNvSpPr/>
          <p:nvPr/>
        </p:nvSpPr>
        <p:spPr>
          <a:xfrm>
            <a:off x="275280" y="5893158"/>
            <a:ext cx="8240070" cy="369332"/>
          </a:xfrm>
          <a:prstGeom prst="rect">
            <a:avLst/>
          </a:prstGeom>
        </p:spPr>
        <p:txBody>
          <a:bodyPr wrap="square">
            <a:spAutoFit/>
          </a:bodyPr>
          <a:lstStyle/>
          <a:p>
            <a:pPr algn="ctr">
              <a:spcAft>
                <a:spcPts val="0"/>
              </a:spcAft>
              <a:tabLst>
                <a:tab pos="2865755" algn="ctr"/>
                <a:tab pos="5731510" algn="r"/>
              </a:tabLst>
            </a:pPr>
            <a:r>
              <a:rPr lang="en-GB" i="1" dirty="0">
                <a:latin typeface="Calibri" panose="020F0502020204030204" pitchFamily="34" charset="0"/>
                <a:ea typeface="Calibri" panose="020F0502020204030204" pitchFamily="34" charset="0"/>
                <a:cs typeface="Times New Roman" panose="02020603050405020304" pitchFamily="18" charset="0"/>
              </a:rPr>
              <a:t>From:</a:t>
            </a:r>
            <a:r>
              <a:rPr lang="en-GB" b="1" i="1" dirty="0">
                <a:latin typeface="Calibri" panose="020F0502020204030204" pitchFamily="34" charset="0"/>
                <a:ea typeface="Calibri" panose="020F0502020204030204" pitchFamily="34" charset="0"/>
                <a:cs typeface="Times New Roman" panose="02020603050405020304" pitchFamily="18" charset="0"/>
              </a:rPr>
              <a:t> Smith and Rebolledo © 2018  </a:t>
            </a:r>
            <a:r>
              <a:rPr lang="en-GB" b="1"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A Handbook for Exploratory Action Research</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91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GB" dirty="0"/>
              <a:t>Steps of Exploratory Action Research</a:t>
            </a:r>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7</a:t>
            </a:fld>
            <a:endParaRPr lang="en-GB" altLang="en-US" dirty="0"/>
          </a:p>
        </p:txBody>
      </p:sp>
      <p:pic>
        <p:nvPicPr>
          <p:cNvPr id="4" name="Picture 3">
            <a:extLst>
              <a:ext uri="{FF2B5EF4-FFF2-40B4-BE49-F238E27FC236}">
                <a16:creationId xmlns:a16="http://schemas.microsoft.com/office/drawing/2014/main" id="{6AC9B831-6001-4112-A99C-A7BD7DBDA67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8651"/>
          <a:stretch/>
        </p:blipFill>
        <p:spPr>
          <a:xfrm>
            <a:off x="143807" y="1574025"/>
            <a:ext cx="8856386" cy="3421940"/>
          </a:xfrm>
          <a:prstGeom prst="rect">
            <a:avLst/>
          </a:prstGeom>
        </p:spPr>
      </p:pic>
      <p:sp>
        <p:nvSpPr>
          <p:cNvPr id="7" name="Rectangle 6">
            <a:extLst>
              <a:ext uri="{FF2B5EF4-FFF2-40B4-BE49-F238E27FC236}">
                <a16:creationId xmlns:a16="http://schemas.microsoft.com/office/drawing/2014/main" id="{A714EFEB-2C84-445A-9DAB-52569333ABDF}"/>
              </a:ext>
            </a:extLst>
          </p:cNvPr>
          <p:cNvSpPr/>
          <p:nvPr/>
        </p:nvSpPr>
        <p:spPr>
          <a:xfrm>
            <a:off x="275280" y="5893158"/>
            <a:ext cx="8240070" cy="369332"/>
          </a:xfrm>
          <a:prstGeom prst="rect">
            <a:avLst/>
          </a:prstGeom>
        </p:spPr>
        <p:txBody>
          <a:bodyPr wrap="square">
            <a:spAutoFit/>
          </a:bodyPr>
          <a:lstStyle/>
          <a:p>
            <a:pPr algn="ctr">
              <a:spcAft>
                <a:spcPts val="0"/>
              </a:spcAft>
              <a:tabLst>
                <a:tab pos="2865755" algn="ctr"/>
                <a:tab pos="5731510" algn="r"/>
              </a:tabLst>
            </a:pPr>
            <a:r>
              <a:rPr lang="en-GB" i="1" dirty="0">
                <a:latin typeface="Calibri" panose="020F0502020204030204" pitchFamily="34" charset="0"/>
                <a:ea typeface="Calibri" panose="020F0502020204030204" pitchFamily="34" charset="0"/>
                <a:cs typeface="Times New Roman" panose="02020603050405020304" pitchFamily="18" charset="0"/>
              </a:rPr>
              <a:t>From:</a:t>
            </a:r>
            <a:r>
              <a:rPr lang="en-GB" b="1" i="1" dirty="0">
                <a:latin typeface="Calibri" panose="020F0502020204030204" pitchFamily="34" charset="0"/>
                <a:ea typeface="Calibri" panose="020F0502020204030204" pitchFamily="34" charset="0"/>
                <a:cs typeface="Times New Roman" panose="02020603050405020304" pitchFamily="18" charset="0"/>
              </a:rPr>
              <a:t> Smith and Rebolledo © 2018  </a:t>
            </a:r>
            <a:r>
              <a:rPr lang="en-GB" b="1"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A Handbook for Exploratory Action Research</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0928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lated image">
            <a:extLst>
              <a:ext uri="{FF2B5EF4-FFF2-40B4-BE49-F238E27FC236}">
                <a16:creationId xmlns:a16="http://schemas.microsoft.com/office/drawing/2014/main" id="{6EE2351B-9C30-4780-91F8-4D129AB75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977" y="3308362"/>
            <a:ext cx="5715000" cy="29908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US" dirty="0"/>
              <a:t>Thinking about puzzles and problems</a:t>
            </a:r>
            <a:endParaRPr lang="en-GB" dirty="0"/>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628650" y="1511694"/>
            <a:ext cx="8113014" cy="4608690"/>
          </a:xfrm>
        </p:spPr>
        <p:txBody>
          <a:bodyPr>
            <a:normAutofit/>
          </a:bodyPr>
          <a:lstStyle/>
          <a:p>
            <a:pPr marL="0" indent="0">
              <a:buNone/>
            </a:pPr>
            <a:r>
              <a:rPr lang="en-US" dirty="0"/>
              <a:t>Think about a time in your recent teaching, when you noticed something that you didn’t understand, something that you found challenging, or something that caused a problem. Imagine it in your mind’s eye. </a:t>
            </a:r>
            <a:endParaRPr lang="en-GB" dirty="0"/>
          </a:p>
          <a:p>
            <a:pPr marL="0" indent="0">
              <a:buNone/>
            </a:pPr>
            <a:r>
              <a:rPr lang="en-US" dirty="0"/>
              <a:t>Then ask another teacher:</a:t>
            </a:r>
            <a:endParaRPr lang="en-GB" dirty="0"/>
          </a:p>
          <a:p>
            <a:pPr lvl="1"/>
            <a:r>
              <a:rPr lang="en-US" sz="2000" dirty="0"/>
              <a:t>What do you remember of the incident? </a:t>
            </a:r>
            <a:endParaRPr lang="en-GB" sz="2000" dirty="0"/>
          </a:p>
          <a:p>
            <a:pPr lvl="1"/>
            <a:r>
              <a:rPr lang="en-US" sz="2000" dirty="0"/>
              <a:t>Was there anything you didn’t understand, you found surprising, or strange? </a:t>
            </a:r>
            <a:endParaRPr lang="en-GB" sz="2000" dirty="0"/>
          </a:p>
          <a:p>
            <a:pPr lvl="1"/>
            <a:r>
              <a:rPr lang="en-US" sz="2000" dirty="0"/>
              <a:t>What problems (if any) did it cause?</a:t>
            </a:r>
            <a:endParaRPr lang="en-GB" sz="2000" dirty="0"/>
          </a:p>
          <a:p>
            <a:pPr lvl="1"/>
            <a:r>
              <a:rPr lang="en-US" sz="2000" dirty="0"/>
              <a:t>What did you see, hear and feel that told you so?</a:t>
            </a:r>
            <a:endParaRPr lang="en-GB" sz="2000" dirty="0"/>
          </a:p>
          <a:p>
            <a:pPr marL="0" indent="0">
              <a:buNone/>
            </a:pPr>
            <a:endParaRPr lang="en-GB" dirty="0"/>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8</a:t>
            </a:fld>
            <a:endParaRPr lang="en-GB" altLang="en-US" dirty="0"/>
          </a:p>
        </p:txBody>
      </p:sp>
    </p:spTree>
    <p:extLst>
      <p:ext uri="{BB962C8B-B14F-4D97-AF65-F5344CB8AC3E}">
        <p14:creationId xmlns:p14="http://schemas.microsoft.com/office/powerpoint/2010/main" val="94298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920019"/>
            <a:ext cx="7886700" cy="1183350"/>
          </a:xfrm>
        </p:spPr>
        <p:txBody>
          <a:bodyPr>
            <a:normAutofit fontScale="90000"/>
          </a:bodyPr>
          <a:lstStyle/>
          <a:p>
            <a:r>
              <a:rPr lang="en-GB" dirty="0"/>
              <a:t>Research groups – from puzzles/problems to exploratory research questions</a:t>
            </a:r>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515493" y="2194113"/>
            <a:ext cx="8113014" cy="3743868"/>
          </a:xfrm>
        </p:spPr>
        <p:txBody>
          <a:bodyPr>
            <a:normAutofit/>
          </a:bodyPr>
          <a:lstStyle/>
          <a:p>
            <a:pPr>
              <a:buClr>
                <a:srgbClr val="C00000"/>
              </a:buClr>
            </a:pPr>
            <a:r>
              <a:rPr lang="en-GB" sz="2800" dirty="0"/>
              <a:t>On Friday you will present an initial poster with your exploratory research questions (these can evolve!)</a:t>
            </a:r>
          </a:p>
          <a:p>
            <a:pPr>
              <a:buClr>
                <a:srgbClr val="C00000"/>
              </a:buClr>
            </a:pPr>
            <a:r>
              <a:rPr lang="en-GB" sz="2800" dirty="0"/>
              <a:t>With the remaining time, think about possible questions:</a:t>
            </a:r>
          </a:p>
          <a:p>
            <a:pPr marL="800100" lvl="1" indent="-457200">
              <a:buClr>
                <a:srgbClr val="C00000"/>
              </a:buClr>
              <a:buFont typeface="+mj-lt"/>
              <a:buAutoNum type="alphaLcParenR"/>
            </a:pPr>
            <a:r>
              <a:rPr lang="en-GB" sz="2500" dirty="0"/>
              <a:t>Questions that you can investigate during this programme</a:t>
            </a:r>
          </a:p>
          <a:p>
            <a:pPr marL="800100" lvl="1" indent="-457200">
              <a:buClr>
                <a:srgbClr val="C00000"/>
              </a:buClr>
              <a:buFont typeface="+mj-lt"/>
              <a:buAutoNum type="alphaLcParenR"/>
            </a:pPr>
            <a:r>
              <a:rPr lang="en-GB" sz="2500" dirty="0"/>
              <a:t>Questions that you can investigate in the future in your classrooms</a:t>
            </a:r>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9</a:t>
            </a:fld>
            <a:endParaRPr lang="en-GB" altLang="en-US" dirty="0"/>
          </a:p>
        </p:txBody>
      </p:sp>
    </p:spTree>
    <p:extLst>
      <p:ext uri="{BB962C8B-B14F-4D97-AF65-F5344CB8AC3E}">
        <p14:creationId xmlns:p14="http://schemas.microsoft.com/office/powerpoint/2010/main" val="1954820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8B0C-04DC-4865-A728-2DDCA9508086}"/>
              </a:ext>
            </a:extLst>
          </p:cNvPr>
          <p:cNvSpPr>
            <a:spLocks noGrp="1"/>
          </p:cNvSpPr>
          <p:nvPr>
            <p:ph type="title"/>
          </p:nvPr>
        </p:nvSpPr>
        <p:spPr>
          <a:xfrm>
            <a:off x="628650" y="694311"/>
            <a:ext cx="7886700" cy="579754"/>
          </a:xfrm>
        </p:spPr>
        <p:txBody>
          <a:bodyPr>
            <a:normAutofit fontScale="90000"/>
          </a:bodyPr>
          <a:lstStyle/>
          <a:p>
            <a:r>
              <a:rPr lang="en-US" dirty="0"/>
              <a:t>Aims of session </a:t>
            </a:r>
            <a:r>
              <a:rPr lang="en-US" i="1" dirty="0">
                <a:solidFill>
                  <a:srgbClr val="0070C0"/>
                </a:solidFill>
                <a:latin typeface="Comic Sans MS" panose="030F0702030302020204" pitchFamily="66" charset="0"/>
              </a:rPr>
              <a:t>revisited</a:t>
            </a:r>
            <a:endParaRPr lang="en-GB" i="1" dirty="0">
              <a:solidFill>
                <a:srgbClr val="0070C0"/>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86975A00-0AB7-4199-8E8B-6EB96A7FFC12}"/>
              </a:ext>
            </a:extLst>
          </p:cNvPr>
          <p:cNvSpPr>
            <a:spLocks noGrp="1"/>
          </p:cNvSpPr>
          <p:nvPr>
            <p:ph idx="4294967295"/>
          </p:nvPr>
        </p:nvSpPr>
        <p:spPr>
          <a:xfrm>
            <a:off x="628650" y="1511694"/>
            <a:ext cx="8113014" cy="4608690"/>
          </a:xfrm>
        </p:spPr>
        <p:txBody>
          <a:bodyPr>
            <a:normAutofit fontScale="92500" lnSpcReduction="10000"/>
          </a:bodyPr>
          <a:lstStyle/>
          <a:p>
            <a:pPr marL="514350" lvl="0" indent="-514350">
              <a:buFont typeface="+mj-lt"/>
              <a:buAutoNum type="arabicPeriod"/>
            </a:pPr>
            <a:r>
              <a:rPr lang="en-US" sz="2800" dirty="0"/>
              <a:t>To reflect on our successes as teachers</a:t>
            </a:r>
            <a:endParaRPr lang="en-GB" sz="2800" dirty="0"/>
          </a:p>
          <a:p>
            <a:pPr marL="514350" lvl="0" indent="-514350">
              <a:buFont typeface="+mj-lt"/>
              <a:buAutoNum type="arabicPeriod"/>
            </a:pPr>
            <a:r>
              <a:rPr lang="en-US" sz="2800" dirty="0"/>
              <a:t>To share our successes with colleagues</a:t>
            </a:r>
            <a:endParaRPr lang="en-GB" sz="2800" dirty="0"/>
          </a:p>
          <a:p>
            <a:pPr marL="514350" lvl="0" indent="-514350">
              <a:buFont typeface="+mj-lt"/>
              <a:buAutoNum type="arabicPeriod"/>
            </a:pPr>
            <a:r>
              <a:rPr lang="en-US" sz="2800" dirty="0"/>
              <a:t>To learn about exploratory action research: what is it and what does it involve</a:t>
            </a:r>
            <a:endParaRPr lang="en-GB" sz="2800" dirty="0"/>
          </a:p>
          <a:p>
            <a:pPr marL="514350" lvl="0" indent="-514350">
              <a:buFont typeface="+mj-lt"/>
              <a:buAutoNum type="arabicPeriod"/>
            </a:pPr>
            <a:r>
              <a:rPr lang="en-US" sz="2800" dirty="0"/>
              <a:t>To learn about how one teacher solved a problem in her own classroom through exploratory action research</a:t>
            </a:r>
            <a:endParaRPr lang="en-GB" sz="2800" dirty="0"/>
          </a:p>
          <a:p>
            <a:pPr marL="514350" lvl="0" indent="-514350">
              <a:buFont typeface="+mj-lt"/>
              <a:buAutoNum type="arabicPeriod"/>
            </a:pPr>
            <a:r>
              <a:rPr lang="en-US" sz="2800" dirty="0"/>
              <a:t>To identify puzzles and problems in our own classrooms</a:t>
            </a:r>
            <a:endParaRPr lang="en-GB" sz="2800" dirty="0"/>
          </a:p>
          <a:p>
            <a:pPr marL="514350" lvl="0" indent="-514350">
              <a:buFont typeface="+mj-lt"/>
              <a:buAutoNum type="arabicPeriod"/>
            </a:pPr>
            <a:r>
              <a:rPr lang="en-US" sz="2800" dirty="0"/>
              <a:t>To share and compare our puzzles and problems</a:t>
            </a:r>
            <a:endParaRPr lang="en-GB" sz="2800" dirty="0"/>
          </a:p>
          <a:p>
            <a:pPr marL="514350" lvl="0" indent="-514350">
              <a:buFont typeface="+mj-lt"/>
              <a:buAutoNum type="arabicPeriod"/>
            </a:pPr>
            <a:r>
              <a:rPr lang="en-US" sz="2800" dirty="0"/>
              <a:t>To begin developing questions for exploration</a:t>
            </a:r>
            <a:endParaRPr lang="en-GB" sz="2800" dirty="0"/>
          </a:p>
        </p:txBody>
      </p:sp>
      <p:sp>
        <p:nvSpPr>
          <p:cNvPr id="5" name="Rectangle 5">
            <a:extLst>
              <a:ext uri="{FF2B5EF4-FFF2-40B4-BE49-F238E27FC236}">
                <a16:creationId xmlns:a16="http://schemas.microsoft.com/office/drawing/2014/main" id="{3B64CCB7-7CE7-4366-A960-5D33F2A04D57}"/>
              </a:ext>
            </a:extLst>
          </p:cNvPr>
          <p:cNvSpPr>
            <a:spLocks noGrp="1" noChangeArrowheads="1"/>
          </p:cNvSpPr>
          <p:nvPr>
            <p:ph type="ftr" sz="quarter" idx="3"/>
          </p:nvPr>
        </p:nvSpPr>
        <p:spPr bwMode="auto">
          <a:xfrm>
            <a:off x="151586" y="6380327"/>
            <a:ext cx="660278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solidFill>
                  <a:schemeClr val="bg1"/>
                </a:solidFill>
                <a:latin typeface="+mn-lt"/>
                <a:cs typeface="+mn-cs"/>
              </a:defRPr>
            </a:lvl1pPr>
          </a:lstStyle>
          <a:p>
            <a:pPr>
              <a:defRPr/>
            </a:pPr>
            <a:r>
              <a:rPr lang="en-GB" altLang="en-US" dirty="0"/>
              <a:t>Jason Anderson | Warwick/SJTU ELT Professional Development Programme 2018</a:t>
            </a:r>
          </a:p>
          <a:p>
            <a:pPr>
              <a:defRPr/>
            </a:pPr>
            <a:endParaRPr lang="en-GB" altLang="en-US" dirty="0"/>
          </a:p>
        </p:txBody>
      </p:sp>
      <p:sp>
        <p:nvSpPr>
          <p:cNvPr id="6" name="Rectangle 6">
            <a:extLst>
              <a:ext uri="{FF2B5EF4-FFF2-40B4-BE49-F238E27FC236}">
                <a16:creationId xmlns:a16="http://schemas.microsoft.com/office/drawing/2014/main" id="{704D44C0-DA9D-4552-A7B8-C0DA1E10B90D}"/>
              </a:ext>
            </a:extLst>
          </p:cNvPr>
          <p:cNvSpPr>
            <a:spLocks noGrp="1" noChangeArrowheads="1"/>
          </p:cNvSpPr>
          <p:nvPr>
            <p:ph type="sldNum" sz="quarter" idx="4"/>
          </p:nvPr>
        </p:nvSpPr>
        <p:spPr bwMode="auto">
          <a:xfrm>
            <a:off x="7884367" y="6345603"/>
            <a:ext cx="972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latin typeface="+mn-lt"/>
                <a:cs typeface="+mn-cs"/>
              </a:defRPr>
            </a:lvl1pPr>
          </a:lstStyle>
          <a:p>
            <a:pPr>
              <a:defRPr/>
            </a:pPr>
            <a:fld id="{8B2FC1F5-3F11-4F4C-98D3-E04A951B33C5}" type="slidenum">
              <a:rPr lang="en-GB" altLang="en-US" smtClean="0"/>
              <a:pPr>
                <a:defRPr/>
              </a:pPr>
              <a:t>10</a:t>
            </a:fld>
            <a:endParaRPr lang="en-GB" altLang="en-US" dirty="0"/>
          </a:p>
        </p:txBody>
      </p:sp>
    </p:spTree>
    <p:extLst>
      <p:ext uri="{BB962C8B-B14F-4D97-AF65-F5344CB8AC3E}">
        <p14:creationId xmlns:p14="http://schemas.microsoft.com/office/powerpoint/2010/main" val="2123810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sson planning frameworks.pptx" id="{14051933-E2F3-4BE5-AF89-A21C3555C3B4}" vid="{1A4B5E8B-DA44-4E5D-9574-91BA5B4FC586}"/>
    </a:ext>
  </a:extLst>
</a:theme>
</file>

<file path=docProps/app.xml><?xml version="1.0" encoding="utf-8"?>
<Properties xmlns="http://schemas.openxmlformats.org/officeDocument/2006/extended-properties" xmlns:vt="http://schemas.openxmlformats.org/officeDocument/2006/docPropsVTypes">
  <Template>CAL PPT template Jason Shanghai</Template>
  <TotalTime>0</TotalTime>
  <Words>892</Words>
  <Application>Microsoft Office PowerPoint</Application>
  <PresentationFormat>On-screen Show (4:3)</PresentationFormat>
  <Paragraphs>90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Comic Sans MS</vt:lpstr>
      <vt:lpstr>Times New Roman</vt:lpstr>
      <vt:lpstr>Office Theme</vt:lpstr>
      <vt:lpstr>An introduction to teacher  practitioner research: Workshop  Warwick/SJTU ELT Prof. Dev. Prog. 2018 Jason Anderson j.anderson.8@warwick.ac.uk                      </vt:lpstr>
      <vt:lpstr>Principles and ground rules for the program</vt:lpstr>
      <vt:lpstr>Aims of session</vt:lpstr>
      <vt:lpstr>Thinking about success</vt:lpstr>
      <vt:lpstr>Put them in the correct order</vt:lpstr>
      <vt:lpstr>Put them in the correct order</vt:lpstr>
      <vt:lpstr>Steps of Exploratory Action Research</vt:lpstr>
      <vt:lpstr>Thinking about puzzles and problems</vt:lpstr>
      <vt:lpstr>Research groups – from puzzles/problems to exploratory research questions</vt:lpstr>
      <vt:lpstr>Aims of session revisited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teacher  practitioner research: Workshop  Warwick/SJTU ELT Prof. Dev. Prog. 2018 Jason Anderson j.anderson.8@warwick.ac.uk                      </dc:title>
  <dc:creator>Jason Anderson</dc:creator>
  <cp:lastModifiedBy>Jason Anderson</cp:lastModifiedBy>
  <cp:revision>8</cp:revision>
  <dcterms:created xsi:type="dcterms:W3CDTF">2018-07-01T02:51:43Z</dcterms:created>
  <dcterms:modified xsi:type="dcterms:W3CDTF">2018-07-01T03:41:56Z</dcterms:modified>
</cp:coreProperties>
</file>