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7" r:id="rId4"/>
    <p:sldId id="298" r:id="rId5"/>
    <p:sldId id="299" r:id="rId6"/>
    <p:sldId id="319" r:id="rId7"/>
    <p:sldId id="300" r:id="rId8"/>
    <p:sldId id="321" r:id="rId9"/>
    <p:sldId id="301" r:id="rId10"/>
    <p:sldId id="302" r:id="rId11"/>
    <p:sldId id="303" r:id="rId12"/>
    <p:sldId id="317" r:id="rId13"/>
    <p:sldId id="318" r:id="rId14"/>
    <p:sldId id="314" r:id="rId15"/>
    <p:sldId id="31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600"/>
    <a:srgbClr val="B4153A"/>
    <a:srgbClr val="60BD21"/>
    <a:srgbClr val="A3D8FF"/>
    <a:srgbClr val="7DA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531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A2312-25C7-428A-B7BB-320C9712C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F408FC-AB08-4EC3-A322-A8A3D21A0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6" name="Picture 5" descr="AL_full_header_large.jpg">
            <a:extLst>
              <a:ext uri="{FF2B5EF4-FFF2-40B4-BE49-F238E27FC236}">
                <a16:creationId xmlns:a16="http://schemas.microsoft.com/office/drawing/2014/main" id="{B8DB1167-ABCE-4FBA-813B-ADB8881D9D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29"/>
            <a:ext cx="9144000" cy="647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19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L_letterhead_A4.jpg">
            <a:extLst>
              <a:ext uri="{FF2B5EF4-FFF2-40B4-BE49-F238E27FC236}">
                <a16:creationId xmlns:a16="http://schemas.microsoft.com/office/drawing/2014/main" id="{F4A080CD-75B1-4B3B-BA11-48D6E2FCC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0"/>
          <a:stretch/>
        </p:blipFill>
        <p:spPr>
          <a:xfrm>
            <a:off x="0" y="0"/>
            <a:ext cx="9166110" cy="1134319"/>
          </a:xfrm>
          <a:prstGeom prst="rect">
            <a:avLst/>
          </a:prstGeom>
        </p:spPr>
      </p:pic>
      <p:pic>
        <p:nvPicPr>
          <p:cNvPr id="8" name="Picture 7" descr="footer_bg_large_4k.jpg">
            <a:extLst>
              <a:ext uri="{FF2B5EF4-FFF2-40B4-BE49-F238E27FC236}">
                <a16:creationId xmlns:a16="http://schemas.microsoft.com/office/drawing/2014/main" id="{19DA06E6-87C2-4584-A556-14AC46EEF6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91"/>
          <a:stretch/>
        </p:blipFill>
        <p:spPr>
          <a:xfrm>
            <a:off x="0" y="6311899"/>
            <a:ext cx="9144000" cy="595483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84296DF9-2879-4068-B014-E5E86C378E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6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DCBF99D-B33A-45E9-AE2E-94150FB077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736" y="6368752"/>
            <a:ext cx="5861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6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40370392-DC31-4F8D-99C5-EB76741A6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91480"/>
            <a:ext cx="626246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3600" b="1">
                <a:solidFill>
                  <a:srgbClr val="B4153A"/>
                </a:solidFill>
                <a:latin typeface="+mn-lt"/>
              </a:defRPr>
            </a:lvl1pPr>
          </a:lstStyle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3BB12A6-96AC-4C64-A187-AE82A1463A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0" y="183448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buClr>
                <a:srgbClr val="C00000"/>
              </a:buClr>
              <a:defRPr sz="3200"/>
            </a:lvl1pPr>
            <a:lvl2pPr>
              <a:buClr>
                <a:srgbClr val="C00000"/>
              </a:buClr>
              <a:defRPr sz="28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</a:lstStyle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5807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C47E6-9778-4855-8D2C-46BFD6FA5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963E6-B34A-4DA4-94C2-E80809C06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60BD2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7AEC6-6754-4FFE-B4A6-E0B4397192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A7578-1AED-4119-A260-7E201A82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6EEC7-93FA-4583-929D-19E5BAC42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D5DB54-3588-4AC0-B5FD-0B67B04CCF55}"/>
              </a:ext>
            </a:extLst>
          </p:cNvPr>
          <p:cNvSpPr txBox="1"/>
          <p:nvPr userDrawn="1"/>
        </p:nvSpPr>
        <p:spPr>
          <a:xfrm>
            <a:off x="628650" y="6311900"/>
            <a:ext cx="56035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0070C0"/>
                </a:solidFill>
              </a:rPr>
              <a:t>Jason Anderson Teacher Education</a:t>
            </a:r>
            <a:r>
              <a:rPr lang="en-GB" sz="1350" dirty="0">
                <a:solidFill>
                  <a:srgbClr val="00B050"/>
                </a:solidFill>
              </a:rPr>
              <a:t> </a:t>
            </a:r>
            <a:r>
              <a:rPr lang="en-GB" sz="1350" dirty="0">
                <a:solidFill>
                  <a:srgbClr val="60BD21"/>
                </a:solidFill>
              </a:rPr>
              <a:t>|</a:t>
            </a:r>
            <a:r>
              <a:rPr lang="en-GB" sz="1350" dirty="0">
                <a:solidFill>
                  <a:srgbClr val="00B050"/>
                </a:solidFill>
              </a:rPr>
              <a:t> </a:t>
            </a:r>
            <a:r>
              <a:rPr lang="en-GB" sz="1350" dirty="0">
                <a:solidFill>
                  <a:srgbClr val="0070C0"/>
                </a:solidFill>
              </a:rPr>
              <a:t>www.jasonanderson.org.uk</a:t>
            </a:r>
          </a:p>
        </p:txBody>
      </p:sp>
    </p:spTree>
    <p:extLst>
      <p:ext uri="{BB962C8B-B14F-4D97-AF65-F5344CB8AC3E}">
        <p14:creationId xmlns:p14="http://schemas.microsoft.com/office/powerpoint/2010/main" val="406564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4136-6DBE-4017-A1BC-C1795B9F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0C0A2-5BF1-4BED-961F-09AC8659C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9F455B-7C66-437F-9702-1CCE2B6A2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42788-ABC0-4016-A2A3-6C4459E7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EC4E12-23DD-4A50-BB18-475D4CFF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CFFE3-18F9-449F-99E7-7018A017E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11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5A83-E667-4D14-8173-DCE0FF75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9AF1D-E455-4A0C-9696-DC0BDAF94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B6D8B-F259-4369-96B5-17C5ABBAD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2B7270-A06C-4FBD-B64A-623322A70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BCFAA-5AE7-4A16-9058-DC69B7F116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AEBA0-65D5-498D-8D76-2718172644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B137F0-C622-443B-85D5-FD5CF2F1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9FA0DC-2DD7-4D81-A174-2750C40B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10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84791-1828-4F28-BA5D-35901251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58DD26-8D6C-4FD6-85EF-826CA29260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3FC8C-B0DA-415E-8521-3A221DD6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Jason Anderson Teacher Education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836ED-6E87-45F7-BEBC-D95B61352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33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48DB9-24D2-4AA6-A115-DF7A65DE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2D5C43-937C-48D7-A99B-8C6E1D84A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9DD5C-7637-4B32-B769-5D0A0702E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06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1678-B068-4B6D-B0DE-F7731E73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D9F0-FD64-4FE6-BFF3-F50AD3D92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FED89-A36E-4AE9-ADA7-E3E6606C3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9A8AE-6C51-43C6-9748-9802630B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EB8FC-51BE-47AF-A4A2-17B29317F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152C0-C38C-4C15-ABB2-D45A0041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27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A9F35-6CC4-4061-AB1B-507630A8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845484-5DBD-496A-8492-DA185CE1BD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027BD-7398-4F0C-81D7-2EE3A2DE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EDD6F-9E33-4CB2-A9F9-E3DD7E17C7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0A56D-66C7-4CEA-83DE-15680FDCB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BDFDE-57EF-4B3A-8859-DD876D82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07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884A5-D87C-4726-B3AB-DBD8C078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E7D7C-4717-45C4-83BB-CC24C5DCA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3A95-27BD-4072-90B2-6B9350B2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38D8D-C979-415A-89CD-FE9B9356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9C139-A2B2-4820-9216-5FB0CAB7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14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99B45D-A615-4F76-B1C2-8020BB0F1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152FFA-3258-41D6-9576-C6DFE239F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A9CB-3987-4A52-8001-914B71391F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442934-32FE-435D-8206-E8AD2C67D0B2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2AAE9-C733-4AC9-8653-4987733C7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39143-53FA-4C32-8979-02EFFFC4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3C6BFC6-F34D-4625-8D28-6C4EAE7E48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39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A7CE60-19D6-4ACB-8903-A33053931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B04F6-5996-430A-95B1-92D83F108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11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oup.com/eltj/article/71/2/218/2447419?guestAccessKey=2a6cb69a-aff6-423f-8879-91855886b37e" TargetMode="External"/><Relationship Id="rId2" Type="http://schemas.openxmlformats.org/officeDocument/2006/relationships/hyperlink" Target="http://www.jasonanderson.org.uk/downloads/Anderson%202016%20Why%20practice%20makes%20perfect%20sens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eakinggames.wordpress.com/2015/07/20/three-is-the-magic-number-the-tefl-paradigms-quiz/" TargetMode="External"/><Relationship Id="rId5" Type="http://schemas.openxmlformats.org/officeDocument/2006/relationships/hyperlink" Target="http://www.jasonanderson.org.uk/downloads/Anderson_2017_Context_analysis_practice-A_lesson_planning_model_for_language_teacher_education.pdf" TargetMode="External"/><Relationship Id="rId4" Type="http://schemas.openxmlformats.org/officeDocument/2006/relationships/hyperlink" Target="http://www.jasonanderson.org.uk/downloads/Anderson_2017_Context_analysis_and_practice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8D7D79AD-6DBF-406C-AB9F-A7272336D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3424104"/>
            <a:ext cx="7992888" cy="2770817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3600" b="1" dirty="0">
                <a:solidFill>
                  <a:srgbClr val="B4153A"/>
                </a:solidFill>
                <a:latin typeface="+mn-lt"/>
              </a:rPr>
              <a:t>Lesson planning frameworks</a:t>
            </a:r>
            <a:br>
              <a:rPr lang="en-GB" sz="4400" b="0" dirty="0">
                <a:solidFill>
                  <a:srgbClr val="B4153A"/>
                </a:solidFill>
              </a:rPr>
            </a:br>
            <a:br>
              <a:rPr lang="en-GB" b="0" dirty="0">
                <a:solidFill>
                  <a:srgbClr val="B4153A"/>
                </a:solidFill>
              </a:rPr>
            </a:br>
            <a:r>
              <a:rPr lang="en-GB" sz="2800" b="1" dirty="0">
                <a:solidFill>
                  <a:srgbClr val="000009"/>
                </a:solidFill>
              </a:rPr>
              <a:t>Warwick/SJTU ELT Prof. Dev. Prog. 2018</a:t>
            </a:r>
            <a:br>
              <a:rPr lang="en-GB" sz="2800" b="1" dirty="0">
                <a:solidFill>
                  <a:srgbClr val="000009"/>
                </a:solidFill>
              </a:rPr>
            </a:br>
            <a:r>
              <a:rPr lang="en-GB" sz="2800" b="1" dirty="0">
                <a:solidFill>
                  <a:srgbClr val="000009"/>
                </a:solidFill>
              </a:rPr>
              <a:t>Jason Anderson</a:t>
            </a:r>
            <a:br>
              <a:rPr lang="en-GB" sz="2800" b="1" dirty="0">
                <a:solidFill>
                  <a:srgbClr val="000009"/>
                </a:solidFill>
              </a:rPr>
            </a:br>
            <a:r>
              <a:rPr lang="en-GB" sz="2800" b="1" dirty="0">
                <a:solidFill>
                  <a:srgbClr val="000009"/>
                </a:solidFill>
              </a:rPr>
              <a:t>j.anderson.8@warwick.ac.uk   </a:t>
            </a:r>
            <a:r>
              <a:rPr lang="en-GB" sz="2200" b="0" dirty="0">
                <a:solidFill>
                  <a:srgbClr val="000009"/>
                </a:solidFill>
              </a:rPr>
              <a:t>	                  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Image result for shanghai jiao tong university">
            <a:extLst>
              <a:ext uri="{FF2B5EF4-FFF2-40B4-BE49-F238E27FC236}">
                <a16:creationId xmlns:a16="http://schemas.microsoft.com/office/drawing/2014/main" id="{F3EB7DC0-672A-463C-B6F3-24F4C0A348B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09" y="4704969"/>
            <a:ext cx="971550" cy="97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31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Aims of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GB" sz="2800" dirty="0"/>
              <a:t>Identify different lesson frameworks in ELT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Analyse key stages in these frameworks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Consider why these frameworks differ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Draw links between these frameworks, what we do and our teaching materials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Critically evaluate the appropriacy of these frameworks for our teaching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1694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GB" sz="2800" dirty="0"/>
              <a:t>Talk in pairs, making brief notes as you do: 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Tell each other about a lesson you taught recently (e.g. a reading lesson, a grammar lesson, a writing lesson, etc.) and answer these questions:</a:t>
            </a:r>
          </a:p>
          <a:p>
            <a:pPr marL="800100" lvl="1" indent="-457200">
              <a:buClr>
                <a:srgbClr val="C00000"/>
              </a:buClr>
              <a:buFont typeface="+mj-lt"/>
              <a:buAutoNum type="arabicPeriod"/>
            </a:pPr>
            <a:r>
              <a:rPr lang="en-GB" sz="2500" dirty="0"/>
              <a:t>How many stages did your lesson have?</a:t>
            </a:r>
          </a:p>
          <a:p>
            <a:pPr marL="800100" lvl="1" indent="-457200">
              <a:buClr>
                <a:srgbClr val="C00000"/>
              </a:buClr>
              <a:buFont typeface="+mj-lt"/>
              <a:buAutoNum type="arabicPeriod"/>
            </a:pPr>
            <a:r>
              <a:rPr lang="en-GB" sz="2500" dirty="0"/>
              <a:t>What were these stages?</a:t>
            </a:r>
          </a:p>
          <a:p>
            <a:pPr marL="800100" lvl="1" indent="-457200">
              <a:buClr>
                <a:srgbClr val="C00000"/>
              </a:buClr>
              <a:buFont typeface="+mj-lt"/>
              <a:buAutoNum type="arabicPeriod"/>
            </a:pPr>
            <a:r>
              <a:rPr lang="en-GB" sz="2500" dirty="0"/>
              <a:t>Why were they in the order you chose?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6311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Checking prior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A lesson framework is a prescriptive structure that we can use to plan the stages of our lesson in a specific, logical order.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Are any of these lesson ‘frameworks’ familiar to you?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PPP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TTT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Task-based language teaching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Receptive skills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CAP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Do you know what stages they have?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E.g. the first stage in PPP is ‘</a:t>
            </a:r>
            <a:r>
              <a:rPr lang="en-GB" sz="2800" dirty="0">
                <a:solidFill>
                  <a:srgbClr val="C00000"/>
                </a:solidFill>
              </a:rPr>
              <a:t>P</a:t>
            </a:r>
            <a:r>
              <a:rPr lang="en-GB" sz="2800" dirty="0"/>
              <a:t>resentation’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67149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41396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Groupwork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49" y="1154180"/>
            <a:ext cx="8113014" cy="460869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n-GB" sz="2400" dirty="0"/>
              <a:t>You will receive cards for the different stages in the frameworks. Work in groups to put them together in the right order. </a:t>
            </a:r>
            <a:r>
              <a:rPr lang="en-GB" sz="2400" dirty="0">
                <a:solidFill>
                  <a:srgbClr val="B4153A"/>
                </a:solidFill>
              </a:rPr>
              <a:t>Note: some of the stage names appear in more than one framework. Read carefully and think logically!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2B4796-C170-42C9-A07B-FD3EF9E56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418" y="3429151"/>
            <a:ext cx="2791678" cy="172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DDCC47-E188-41A1-A4B1-961076D7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48">
            <a:off x="847745" y="3471325"/>
            <a:ext cx="2840313" cy="1750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D9EEC7-E9FD-481C-AD92-33AD2E97F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905">
            <a:off x="1401695" y="2877677"/>
            <a:ext cx="2854904" cy="612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2BFEA3-B376-4850-80C8-37183D5F3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3332">
            <a:off x="4587180" y="2690988"/>
            <a:ext cx="2859768" cy="612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B75118-921C-4560-9CC3-4DDE5DB75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01787">
            <a:off x="6108479" y="3955296"/>
            <a:ext cx="2830586" cy="174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946403-7256-45BB-A7F1-DF668DF04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693" y="3748842"/>
            <a:ext cx="2864631" cy="1760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089EF-EB70-405E-B018-E34D251A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4618">
            <a:off x="589640" y="4625029"/>
            <a:ext cx="2820859" cy="1658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CC95CE-A582-4E64-A79E-1530D06321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9551" y="4721976"/>
            <a:ext cx="2830586" cy="172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511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41396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Groupwork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49" y="1154180"/>
            <a:ext cx="8113014" cy="460869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n-GB" sz="2400" dirty="0"/>
              <a:t>The frameworks are: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400" dirty="0"/>
              <a:t>PPP, TBLT, TTT, CAP, Receptive skills (reading and listening)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6</a:t>
            </a:fld>
            <a:endParaRPr lang="en-GB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2B4796-C170-42C9-A07B-FD3EF9E56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418" y="3429151"/>
            <a:ext cx="2791678" cy="172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DDCC47-E188-41A1-A4B1-961076D7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48">
            <a:off x="847745" y="3471325"/>
            <a:ext cx="2840313" cy="1750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D9EEC7-E9FD-481C-AD92-33AD2E97F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905">
            <a:off x="1401695" y="2877677"/>
            <a:ext cx="2854904" cy="612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2BFEA3-B376-4850-80C8-37183D5F3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3332">
            <a:off x="4587180" y="2690988"/>
            <a:ext cx="2859768" cy="612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B75118-921C-4560-9CC3-4DDE5DB75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01787">
            <a:off x="6108479" y="3955296"/>
            <a:ext cx="2830586" cy="174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946403-7256-45BB-A7F1-DF668DF04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693" y="3748842"/>
            <a:ext cx="2864631" cy="1760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089EF-EB70-405E-B018-E34D251A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4618">
            <a:off x="589640" y="4625029"/>
            <a:ext cx="2820859" cy="1658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CC95CE-A582-4E64-A79E-1530D06321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9551" y="4721976"/>
            <a:ext cx="2830586" cy="172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88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Lesson planning frameworks in 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4663440"/>
            <a:ext cx="8113014" cy="1554480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What do they all have in common? </a:t>
            </a:r>
          </a:p>
          <a:p>
            <a:pPr lvl="0"/>
            <a:r>
              <a:rPr lang="en-GB" dirty="0"/>
              <a:t>What do most of them have in common? </a:t>
            </a:r>
          </a:p>
          <a:p>
            <a:pPr lvl="0"/>
            <a:r>
              <a:rPr lang="en-GB" dirty="0"/>
              <a:t>Why are there so many different options?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7</a:t>
            </a:fld>
            <a:endParaRPr lang="en-GB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D58970-04D0-485A-B192-7B81CDC78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66" t="25704" r="57600" b="28074"/>
          <a:stretch/>
        </p:blipFill>
        <p:spPr>
          <a:xfrm>
            <a:off x="42672" y="1212332"/>
            <a:ext cx="8930640" cy="33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0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8</a:t>
            </a:fld>
            <a:endParaRPr lang="en-GB" alt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9218DBE-3E94-4D94-88C1-B7725F51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C79A9-93D6-40D7-B7F8-7B9FC14BA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95" r="12672"/>
          <a:stretch/>
        </p:blipFill>
        <p:spPr>
          <a:xfrm>
            <a:off x="0" y="-1"/>
            <a:ext cx="9144000" cy="70080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FBF9A4-9055-4AF6-A3CB-C11F76013554}"/>
              </a:ext>
            </a:extLst>
          </p:cNvPr>
          <p:cNvSpPr/>
          <p:nvPr/>
        </p:nvSpPr>
        <p:spPr>
          <a:xfrm>
            <a:off x="41880" y="614253"/>
            <a:ext cx="4369576" cy="6188550"/>
          </a:xfrm>
          <a:prstGeom prst="rect">
            <a:avLst/>
          </a:prstGeom>
          <a:noFill/>
          <a:ln w="76200">
            <a:solidFill>
              <a:srgbClr val="FCF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837CDC9F-B3E0-4F78-A912-DE27C696CA61}"/>
              </a:ext>
            </a:extLst>
          </p:cNvPr>
          <p:cNvSpPr/>
          <p:nvPr/>
        </p:nvSpPr>
        <p:spPr>
          <a:xfrm>
            <a:off x="1029489" y="3833915"/>
            <a:ext cx="1434505" cy="470777"/>
          </a:xfrm>
          <a:prstGeom prst="foldedCorner">
            <a:avLst>
              <a:gd name="adj" fmla="val 270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cs typeface="MV Boli" panose="02000500030200090000" pitchFamily="2" charset="0"/>
              </a:rPr>
              <a:t>Context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1C2CDC-1F43-4EB5-8B03-02F84BC7789E}"/>
              </a:ext>
            </a:extLst>
          </p:cNvPr>
          <p:cNvSpPr/>
          <p:nvPr/>
        </p:nvSpPr>
        <p:spPr>
          <a:xfrm>
            <a:off x="4702128" y="396835"/>
            <a:ext cx="2227098" cy="2961419"/>
          </a:xfrm>
          <a:prstGeom prst="rect">
            <a:avLst/>
          </a:prstGeom>
          <a:noFill/>
          <a:ln w="76200">
            <a:solidFill>
              <a:srgbClr val="FCF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8639F511-E8AC-4E5A-A279-631FBACD7BB5}"/>
              </a:ext>
            </a:extLst>
          </p:cNvPr>
          <p:cNvSpPr/>
          <p:nvPr/>
        </p:nvSpPr>
        <p:spPr>
          <a:xfrm>
            <a:off x="5440215" y="2689683"/>
            <a:ext cx="1382632" cy="398141"/>
          </a:xfrm>
          <a:prstGeom prst="foldedCorner">
            <a:avLst>
              <a:gd name="adj" fmla="val 270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cs typeface="MV Boli" panose="02000500030200090000" pitchFamily="2" charset="0"/>
              </a:rPr>
              <a:t>Analysis</a:t>
            </a: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045B7ACB-3E36-4C8B-867E-F6CF4E00F16E}"/>
              </a:ext>
            </a:extLst>
          </p:cNvPr>
          <p:cNvSpPr/>
          <p:nvPr/>
        </p:nvSpPr>
        <p:spPr>
          <a:xfrm>
            <a:off x="5815677" y="3833915"/>
            <a:ext cx="1434505" cy="470777"/>
          </a:xfrm>
          <a:prstGeom prst="foldedCorner">
            <a:avLst>
              <a:gd name="adj" fmla="val 270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cs typeface="MV Boli" panose="02000500030200090000" pitchFamily="2" charset="0"/>
              </a:rPr>
              <a:t>Practice</a:t>
            </a: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914F9D3A-F800-40CC-8E6A-34B739A4C79B}"/>
              </a:ext>
            </a:extLst>
          </p:cNvPr>
          <p:cNvSpPr/>
          <p:nvPr/>
        </p:nvSpPr>
        <p:spPr>
          <a:xfrm flipH="1">
            <a:off x="4746889" y="396835"/>
            <a:ext cx="4318130" cy="6405968"/>
          </a:xfrm>
          <a:prstGeom prst="corner">
            <a:avLst>
              <a:gd name="adj1" fmla="val 75321"/>
              <a:gd name="adj2" fmla="val 46444"/>
            </a:avLst>
          </a:prstGeom>
          <a:noFill/>
          <a:ln w="76200">
            <a:solidFill>
              <a:srgbClr val="FCF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92E11B-2078-411B-8D64-E9404A114EC1}"/>
              </a:ext>
            </a:extLst>
          </p:cNvPr>
          <p:cNvSpPr/>
          <p:nvPr/>
        </p:nvSpPr>
        <p:spPr>
          <a:xfrm>
            <a:off x="97722" y="6345603"/>
            <a:ext cx="2073105" cy="390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/>
              <a:t>Speakout</a:t>
            </a:r>
            <a:r>
              <a:rPr lang="en-GB" sz="1200" dirty="0"/>
              <a:t> Elementary Eales &amp; Oakes 2011 Pearson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41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5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0"/>
            <a:ext cx="6637782" cy="866265"/>
          </a:xfrm>
        </p:spPr>
        <p:txBody>
          <a:bodyPr>
            <a:normAutofit fontScale="90000"/>
          </a:bodyPr>
          <a:lstStyle/>
          <a:p>
            <a:r>
              <a:rPr lang="en-GB" dirty="0"/>
              <a:t>Coursebook analysis – what frameworks can we find/develop?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761743"/>
            <a:ext cx="8113014" cy="3911447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GB" sz="2800" dirty="0"/>
              <a:t>Work in pairs.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Choose a coursebook that you use in your own classrooms.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Identify a ‘lesson’ in the coursebook.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What framework is implicit (assumed) in the lesson?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How could you adapt it to a different framework? (Make brief notes)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If time, do this for a second lesson.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9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02436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GB" sz="2800" dirty="0"/>
              <a:t>Present your ideas to a different pair.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Give feedback to each other on the different framework chosen: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Does it improve the original lesson in your opinion?</a:t>
            </a:r>
          </a:p>
          <a:p>
            <a:pPr lvl="1">
              <a:buClr>
                <a:srgbClr val="C00000"/>
              </a:buClr>
            </a:pPr>
            <a:r>
              <a:rPr lang="en-GB" sz="2500" dirty="0"/>
              <a:t>Would it work in your classroom?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5620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Critical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General discussion: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GB" sz="2800" dirty="0"/>
              <a:t>Of all the frameworks you’ve met today, which ones are you most interested in trying out in your own classroom? Why?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GB" sz="2800" dirty="0"/>
              <a:t>What problems may you have trying them out? How can you deal with these problems?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GB" sz="2800" dirty="0"/>
              <a:t>Are there any other frameworks that you think should be added to the list?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5111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Aims of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11694"/>
            <a:ext cx="8113014" cy="460869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GB" sz="2800" dirty="0"/>
              <a:t>Identify different lesson frameworks in ELT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Analyse key stages in these frameworks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Consider why these frameworks differ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Draw links between these frameworks, what we do and our teaching materials</a:t>
            </a:r>
          </a:p>
          <a:p>
            <a:pPr>
              <a:buClr>
                <a:srgbClr val="C00000"/>
              </a:buClr>
            </a:pPr>
            <a:r>
              <a:rPr lang="en-GB" sz="2800" dirty="0"/>
              <a:t>Critically evaluate the appropriacy of these frameworks for our teaching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12</a:t>
            </a:fld>
            <a:endParaRPr lang="en-GB" altLang="en-US" dirty="0"/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213EE98D-5632-4480-83B5-25CDEF42AF3F}"/>
              </a:ext>
            </a:extLst>
          </p:cNvPr>
          <p:cNvSpPr/>
          <p:nvPr/>
        </p:nvSpPr>
        <p:spPr>
          <a:xfrm rot="422791">
            <a:off x="5587529" y="4628944"/>
            <a:ext cx="2333679" cy="146644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cs typeface="MV Boli" panose="02000500030200090000" pitchFamily="2" charset="0"/>
              </a:rPr>
              <a:t>How did we do?</a:t>
            </a:r>
          </a:p>
        </p:txBody>
      </p:sp>
    </p:spTree>
    <p:extLst>
      <p:ext uri="{BB962C8B-B14F-4D97-AF65-F5344CB8AC3E}">
        <p14:creationId xmlns:p14="http://schemas.microsoft.com/office/powerpoint/2010/main" val="227239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B0C-04DC-4865-A728-2DDCA950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4311"/>
            <a:ext cx="7886700" cy="579754"/>
          </a:xfrm>
        </p:spPr>
        <p:txBody>
          <a:bodyPr>
            <a:normAutofit fontScale="90000"/>
          </a:bodyPr>
          <a:lstStyle/>
          <a:p>
            <a:r>
              <a:rPr lang="en-GB" dirty="0"/>
              <a:t>References / 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5A00-0AB7-4199-8E8B-6EB96A7FFC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274065"/>
            <a:ext cx="8289798" cy="4973172"/>
          </a:xfrm>
        </p:spPr>
        <p:txBody>
          <a:bodyPr>
            <a:normAutofit fontScale="55000" lnSpcReduction="2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n-GB" sz="2800" b="1" dirty="0"/>
              <a:t>PPP</a:t>
            </a:r>
            <a:r>
              <a:rPr lang="en-GB" sz="28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See: Anderson (2016a) Why practice makes perfect sense: The past, present and potential future of the PPP paradigm in language teacher education. ELTED 19: 14-22.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200" dirty="0">
                <a:hlinkClick r:id="rId2"/>
              </a:rPr>
              <a:t>http://www.jasonanderson.org.uk/downloads/Anderson%202016%20Why%20practice%20makes%20perfect%20sense.pdf</a:t>
            </a:r>
            <a:r>
              <a:rPr lang="en-GB" sz="22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Anderson (2016b) A potted history of PPP with the help of ELT Journal 71/2: 218-227.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000" dirty="0">
                <a:hlinkClick r:id="rId3"/>
              </a:rPr>
              <a:t>https://academic.oup.com/eltj/article/71/2/218/2447419?guestAccessKey=2a6cb69a-aff6-423f-8879-91855886b37e</a:t>
            </a:r>
            <a:r>
              <a:rPr lang="en-GB" sz="20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b="1" dirty="0"/>
              <a:t>Task-based language teaching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See: Nunan (2004) Task-based Language Teaching. Cambridge: CUP. (on Moodle)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b="1" dirty="0"/>
              <a:t>CAP</a:t>
            </a:r>
            <a:r>
              <a:rPr lang="en-GB" sz="28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See: Anderson (2017a) Context, analysis, practice. IATEFL Voices 256: 4-5.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500" dirty="0">
                <a:hlinkClick r:id="rId4"/>
              </a:rPr>
              <a:t>http://www.jasonanderson.org.uk/downloads/Anderson_2017_Context_analysis_and_practice.pdf</a:t>
            </a:r>
            <a:r>
              <a:rPr lang="en-GB" sz="25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800" dirty="0"/>
              <a:t>Anderson (2017b)  CAP – Context, analysis, practice: A lesson planning model for language teacher education. IATEFL Teacher Training and Education SIG Newsletter 1(Spring): 15-18.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1800" dirty="0">
                <a:hlinkClick r:id="rId5"/>
              </a:rPr>
              <a:t>http://www.jasonanderson.org.uk/downloads/Anderson_2017_Context_analysis_practice-A_lesson_planning_model_for_language_teacher_education.pdf</a:t>
            </a:r>
            <a:r>
              <a:rPr lang="en-GB" sz="18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900" b="1" dirty="0"/>
              <a:t>Other frameworks?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900" dirty="0"/>
              <a:t>Check out Jim Scrivener’s ARC, Jeremy Harmer’s ESA and others, here on Jason’s blog: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GB" sz="2300" dirty="0">
                <a:hlinkClick r:id="rId6"/>
              </a:rPr>
              <a:t>https://speakinggames.wordpress.com/2015/07/20/three-is-the-magic-number-the-tefl-paradigms-quiz/</a:t>
            </a:r>
            <a:r>
              <a:rPr lang="en-GB" sz="2300" dirty="0"/>
              <a:t> </a:t>
            </a:r>
          </a:p>
          <a:p>
            <a:pPr marL="0" indent="0">
              <a:buClr>
                <a:srgbClr val="C00000"/>
              </a:buClr>
              <a:buNone/>
            </a:pPr>
            <a:endParaRPr lang="en-GB" sz="1200" dirty="0"/>
          </a:p>
          <a:p>
            <a:pPr marL="0" indent="0">
              <a:buClr>
                <a:srgbClr val="C00000"/>
              </a:buClr>
              <a:buNone/>
            </a:pPr>
            <a:r>
              <a:rPr lang="en-GB" sz="3800" dirty="0"/>
              <a:t>Also see here: www.jasonanderson.org.uk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64CCB7-7CE7-4366-A960-5D33F2A04D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D44C0-DA9D-4552-A7B8-C0DA1E10B9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29264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524" t="29758" r="48870" b="11924"/>
          <a:stretch/>
        </p:blipFill>
        <p:spPr>
          <a:xfrm>
            <a:off x="116671" y="1694493"/>
            <a:ext cx="8572511" cy="3475639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63772" y="4055540"/>
            <a:ext cx="8256197" cy="119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83" y="4141768"/>
            <a:ext cx="587084" cy="82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783" y="857250"/>
            <a:ext cx="8217537" cy="555156"/>
          </a:xfrm>
        </p:spPr>
        <p:txBody>
          <a:bodyPr>
            <a:noAutofit/>
          </a:bodyPr>
          <a:lstStyle/>
          <a:p>
            <a:r>
              <a:rPr lang="en-GB" sz="1800" dirty="0"/>
              <a:t>Contexts for the introduction of new language in 1</a:t>
            </a:r>
            <a:r>
              <a:rPr lang="en-GB" sz="1800" baseline="30000" dirty="0"/>
              <a:t>st</a:t>
            </a:r>
            <a:r>
              <a:rPr lang="en-GB" sz="1800" dirty="0"/>
              <a:t> editions of ELT coursebooks</a:t>
            </a:r>
          </a:p>
        </p:txBody>
      </p:sp>
      <p:pic>
        <p:nvPicPr>
          <p:cNvPr id="7" name="Picture 2" descr="Image result for headway 1st edi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72" y="4143641"/>
            <a:ext cx="614059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intermediate matters coursebook 1st edi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09" y="4143641"/>
            <a:ext cx="581580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intermediate &quot;true to life&quot; coursebook 1st edi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627" y="4143641"/>
            <a:ext cx="569054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s://images-na.ssl-images-amazon.com/images/I/510cvzuFt7L._SX395_BO1,204,203,200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231" y="4147178"/>
            <a:ext cx="644434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mage result for intermediate &quot;inside out&quot; coursebook 1st edi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307" y="4143641"/>
            <a:ext cx="570425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Image result for intermediate &quot;face2face&quot; coursebook 1st edit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30" y="4141768"/>
            <a:ext cx="607501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Image result for intermediate &quot;total english&quot; coursebook 1st edi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376" y="4143641"/>
            <a:ext cx="572402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Image result for intermediate &quot;language leader&quot; coursebook 1st editi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055" y="4134624"/>
            <a:ext cx="547031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Image result for intermediate &quot;outcomes&quot; coursebook 1st editi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536" y="4132910"/>
            <a:ext cx="624926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4" descr="Image result for intermediate &quot;speak out&quot; coursebook 1st editio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462" y="4135174"/>
            <a:ext cx="581470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6" descr="Image result for intermediate &quot;global&quot; coursebook 1st edition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2" r="12126"/>
          <a:stretch/>
        </p:blipFill>
        <p:spPr bwMode="auto">
          <a:xfrm>
            <a:off x="7448932" y="4134800"/>
            <a:ext cx="591545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8" descr="Image result for intermediate &quot;life&quot; coursebook 1st edition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996" y="4134624"/>
            <a:ext cx="571379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images-na.ssl-images-amazon.com/images/I/51kVFrZxwcL._SX351_BO1,204,203,200_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70" y="4150156"/>
            <a:ext cx="573005" cy="81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2524" t="81220" r="48870" b="12809"/>
          <a:stretch/>
        </p:blipFill>
        <p:spPr>
          <a:xfrm>
            <a:off x="116671" y="1349384"/>
            <a:ext cx="8229611" cy="341572"/>
          </a:xfrm>
          <a:prstGeom prst="rect">
            <a:avLst/>
          </a:prstGeom>
        </p:spPr>
      </p:pic>
      <p:sp>
        <p:nvSpPr>
          <p:cNvPr id="21" name="Arrow: Right 20"/>
          <p:cNvSpPr/>
          <p:nvPr/>
        </p:nvSpPr>
        <p:spPr>
          <a:xfrm>
            <a:off x="356628" y="4741603"/>
            <a:ext cx="8673072" cy="623887"/>
          </a:xfrm>
          <a:prstGeom prst="rightArrow">
            <a:avLst/>
          </a:prstGeom>
          <a:solidFill>
            <a:srgbClr val="0054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06635" y="4937852"/>
            <a:ext cx="8372642" cy="309563"/>
          </a:xfrm>
          <a:prstGeom prst="rect">
            <a:avLst/>
          </a:prstGeom>
        </p:spPr>
        <p:txBody>
          <a:bodyPr vert="horz" lIns="68580" tIns="34290" rIns="68580" bIns="3429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100" b="1" dirty="0">
                <a:solidFill>
                  <a:schemeClr val="bg1"/>
                </a:solidFill>
              </a:rPr>
              <a:t>1986                                                            2000						  2013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0520" y="1324726"/>
            <a:ext cx="18051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Image-supported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FDF242BA-B6BA-468C-AFC0-0E5C841066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E2443F8E-8394-4B34-8F3C-C6FFAB8737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95170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556" t="22312" r="55462" b="22764"/>
          <a:stretch/>
        </p:blipFill>
        <p:spPr>
          <a:xfrm>
            <a:off x="533400" y="1388077"/>
            <a:ext cx="7457017" cy="369802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246512" y="5003424"/>
            <a:ext cx="6266392" cy="59399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100" b="1" dirty="0">
                <a:latin typeface="+mn-lt"/>
              </a:rPr>
              <a:t>From Anderson, J. (2017) Trinity CertTESOL Companion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2" y="876769"/>
            <a:ext cx="5497391" cy="768483"/>
          </a:xfrm>
        </p:spPr>
        <p:txBody>
          <a:bodyPr>
            <a:normAutofit/>
          </a:bodyPr>
          <a:lstStyle/>
          <a:p>
            <a:r>
              <a:rPr lang="en-GB" sz="3000" dirty="0"/>
              <a:t>3 ‘lesson frameworks’ using CAP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CD677F-6D2C-465B-BE29-2D48AA994A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1586" y="6380327"/>
            <a:ext cx="66027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 dirty="0"/>
              <a:t>Jason Anderson | Warwick/SJTU ELT Professional Development Programme 2018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12B86-5296-4893-ACC2-649037D126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4367" y="6345603"/>
            <a:ext cx="972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FC1F5-3F11-4F4C-98D3-E04A951B33C5}" type="slidenum">
              <a:rPr lang="en-GB" altLang="en-US" smtClean="0"/>
              <a:pPr>
                <a:defRPr/>
              </a:pPr>
              <a:t>15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37299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L PPT template Jason Shanghai.pptx" id="{DB8553AA-53E2-4FA4-9020-F9C59589B979}" vid="{F8E6F83F-567F-4554-B10C-B81BCDB85D6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CAL PPT template Jason Shanghai</Template>
  <TotalTime>0</TotalTime>
  <Words>986</Words>
  <Application>Microsoft Office PowerPoint</Application>
  <PresentationFormat>On-screen Show (4:3)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MV Boli</vt:lpstr>
      <vt:lpstr>Office Theme</vt:lpstr>
      <vt:lpstr>Lesson planning frameworks  Warwick/SJTU ELT Prof. Dev. Prog. 2018 Jason Anderson j.anderson.8@warwick.ac.uk                      </vt:lpstr>
      <vt:lpstr>Aims of session</vt:lpstr>
      <vt:lpstr>Discussion</vt:lpstr>
      <vt:lpstr>Checking prior knowledge</vt:lpstr>
      <vt:lpstr>Groupwork task</vt:lpstr>
      <vt:lpstr>Groupwork task</vt:lpstr>
      <vt:lpstr>Lesson planning frameworks in ELT</vt:lpstr>
      <vt:lpstr>PowerPoint Presentation</vt:lpstr>
      <vt:lpstr>Coursebook analysis – what frameworks can we find/develop?</vt:lpstr>
      <vt:lpstr>Sharing</vt:lpstr>
      <vt:lpstr>Critical evaluation</vt:lpstr>
      <vt:lpstr>Aims of session</vt:lpstr>
      <vt:lpstr>References / further reading</vt:lpstr>
      <vt:lpstr>Contexts for the introduction of new language in 1st editions of ELT coursebooks</vt:lpstr>
      <vt:lpstr>3 ‘lesson frameworks’ using CAP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planning frameworks  Warwick/SJTU ELT Prof. Dev. Prog. 2018 Jason Anderson j.anderson.8@warwick.ac.uk                      </dc:title>
  <dc:creator>Jason Anderson</dc:creator>
  <cp:lastModifiedBy>Jason Anderson</cp:lastModifiedBy>
  <cp:revision>14</cp:revision>
  <dcterms:created xsi:type="dcterms:W3CDTF">2018-06-25T10:13:32Z</dcterms:created>
  <dcterms:modified xsi:type="dcterms:W3CDTF">2018-07-04T09:11:58Z</dcterms:modified>
</cp:coreProperties>
</file>